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62" r:id="rId2"/>
    <p:sldId id="264" r:id="rId3"/>
    <p:sldId id="280" r:id="rId4"/>
    <p:sldId id="266" r:id="rId5"/>
    <p:sldId id="342" r:id="rId6"/>
    <p:sldId id="382" r:id="rId7"/>
    <p:sldId id="306" r:id="rId8"/>
    <p:sldId id="307" r:id="rId9"/>
    <p:sldId id="384" r:id="rId10"/>
    <p:sldId id="383" r:id="rId11"/>
    <p:sldId id="343" r:id="rId12"/>
    <p:sldId id="279" r:id="rId13"/>
    <p:sldId id="263" r:id="rId14"/>
    <p:sldId id="286" r:id="rId15"/>
    <p:sldId id="275" r:id="rId16"/>
    <p:sldId id="282" r:id="rId17"/>
    <p:sldId id="348" r:id="rId18"/>
    <p:sldId id="351" r:id="rId19"/>
    <p:sldId id="293" r:id="rId20"/>
    <p:sldId id="288" r:id="rId21"/>
    <p:sldId id="353" r:id="rId22"/>
    <p:sldId id="366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238D"/>
    <a:srgbClr val="E7DDFF"/>
    <a:srgbClr val="DFC5FF"/>
    <a:srgbClr val="8E2DB7"/>
    <a:srgbClr val="9A29B9"/>
    <a:srgbClr val="942120"/>
    <a:srgbClr val="3D0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423" autoAdjust="0"/>
    <p:restoredTop sz="94353" autoAdjust="0"/>
  </p:normalViewPr>
  <p:slideViewPr>
    <p:cSldViewPr snapToGrid="0">
      <p:cViewPr varScale="1">
        <p:scale>
          <a:sx n="43" d="100"/>
          <a:sy n="43" d="100"/>
        </p:scale>
        <p:origin x="27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235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Hoja_de_c_lculo_de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[Sabe a Quindío (Empresarios) 2025 (respuestas) (4).xlsx]Hoja1!TablaDinámica3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2.8100775778539335E-2"/>
          <c:y val="3.7081266369043274E-3"/>
          <c:w val="0.97189922422146069"/>
          <c:h val="0.74349603347241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Hoja1!$B$60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Hoja1!$A$61:$A$65</c:f>
              <c:strCache>
                <c:ptCount val="4"/>
                <c:pt idx="0">
                  <c:v>Sí, hubo una buena dinamización.</c:v>
                </c:pt>
                <c:pt idx="1">
                  <c:v>Sí, se dinamizaron significativamente.</c:v>
                </c:pt>
                <c:pt idx="2">
                  <c:v>Poca dinamización.</c:v>
                </c:pt>
                <c:pt idx="3">
                  <c:v>No hubo dinamización.</c:v>
                </c:pt>
              </c:strCache>
            </c:strRef>
          </c:cat>
          <c:val>
            <c:numRef>
              <c:f>Hoja1!$B$61:$B$65</c:f>
              <c:numCache>
                <c:formatCode>0%</c:formatCode>
                <c:ptCount val="4"/>
                <c:pt idx="0">
                  <c:v>0.46296296296296297</c:v>
                </c:pt>
                <c:pt idx="1">
                  <c:v>0.37037037037037035</c:v>
                </c:pt>
                <c:pt idx="2">
                  <c:v>0.14814814814814814</c:v>
                </c:pt>
                <c:pt idx="3">
                  <c:v>1.8518518518518517E-2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C5-4642-A50F-9E006FC2CC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48207759"/>
        <c:axId val="1748215439"/>
      </c:barChart>
      <c:catAx>
        <c:axId val="1748207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48215439"/>
        <c:crosses val="autoZero"/>
        <c:auto val="1"/>
        <c:lblAlgn val="ctr"/>
        <c:lblOffset val="100"/>
        <c:noMultiLvlLbl val="0"/>
      </c:catAx>
      <c:valAx>
        <c:axId val="174821543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48207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es-CO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[Sabe a Quindío (Empresarios) 2025 (respuestas) (4).xlsx]Hoja1!TablaDinámica5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"/>
          <c:y val="4.2659956241153998E-2"/>
          <c:w val="0.96827763810779854"/>
          <c:h val="0.862782019380288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Hoja1!$B$118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Hoja1!$A$119:$A$128</c:f>
              <c:strCache>
                <c:ptCount val="9"/>
                <c:pt idx="0">
                  <c:v>0%-10%</c:v>
                </c:pt>
                <c:pt idx="1">
                  <c:v>11%-20%</c:v>
                </c:pt>
                <c:pt idx="2">
                  <c:v>21%-30%</c:v>
                </c:pt>
                <c:pt idx="3">
                  <c:v>31%-40%</c:v>
                </c:pt>
                <c:pt idx="4">
                  <c:v>41%-50%</c:v>
                </c:pt>
                <c:pt idx="5">
                  <c:v>51%-60%</c:v>
                </c:pt>
                <c:pt idx="6">
                  <c:v>61%-70%</c:v>
                </c:pt>
                <c:pt idx="7">
                  <c:v>71%-80%</c:v>
                </c:pt>
                <c:pt idx="8">
                  <c:v>81%-90%</c:v>
                </c:pt>
              </c:strCache>
            </c:strRef>
          </c:cat>
          <c:val>
            <c:numRef>
              <c:f>Hoja1!$B$119:$B$128</c:f>
              <c:numCache>
                <c:formatCode>0%</c:formatCode>
                <c:ptCount val="9"/>
                <c:pt idx="0">
                  <c:v>0.57692307692307687</c:v>
                </c:pt>
                <c:pt idx="1">
                  <c:v>9.6153846153846159E-2</c:v>
                </c:pt>
                <c:pt idx="2">
                  <c:v>0.15384615384615385</c:v>
                </c:pt>
                <c:pt idx="3">
                  <c:v>1.9230769230769232E-2</c:v>
                </c:pt>
                <c:pt idx="4">
                  <c:v>3.8461538461538464E-2</c:v>
                </c:pt>
                <c:pt idx="5">
                  <c:v>1.9230769230769232E-2</c:v>
                </c:pt>
                <c:pt idx="6">
                  <c:v>1.9230769230769232E-2</c:v>
                </c:pt>
                <c:pt idx="7">
                  <c:v>3.8461538461538464E-2</c:v>
                </c:pt>
                <c:pt idx="8">
                  <c:v>3.8461538461538464E-2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8F-4341-BCF4-0709CCEFE3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60658175"/>
        <c:axId val="1760655775"/>
      </c:barChart>
      <c:catAx>
        <c:axId val="1760658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60655775"/>
        <c:crosses val="autoZero"/>
        <c:auto val="1"/>
        <c:lblAlgn val="ctr"/>
        <c:lblOffset val="100"/>
        <c:noMultiLvlLbl val="0"/>
      </c:catAx>
      <c:valAx>
        <c:axId val="17606557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60658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</a:defRPr>
      </a:pPr>
      <a:endParaRPr lang="es-CO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[Sabe a Quindío (Empresarios) 2025 (respuestas) (4).xlsx]Hoja1!TablaDinámica1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"/>
          <c:y val="3.1039756061734407E-2"/>
          <c:w val="0.95598785680710652"/>
          <c:h val="0.721034713934430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Hoja1!$A$4:$A$8</c:f>
              <c:strCache>
                <c:ptCount val="4"/>
                <c:pt idx="0">
                  <c:v>Sí, lo esperado</c:v>
                </c:pt>
                <c:pt idx="1">
                  <c:v>Sí, Más de lo que esperaba</c:v>
                </c:pt>
                <c:pt idx="2">
                  <c:v>Se mantuvo igual.</c:v>
                </c:pt>
                <c:pt idx="3">
                  <c:v>No alcanzó el impacto esperado</c:v>
                </c:pt>
              </c:strCache>
            </c:strRef>
          </c:cat>
          <c:val>
            <c:numRef>
              <c:f>Hoja1!$B$4:$B$8</c:f>
              <c:numCache>
                <c:formatCode>0%</c:formatCode>
                <c:ptCount val="4"/>
                <c:pt idx="0">
                  <c:v>0.5</c:v>
                </c:pt>
                <c:pt idx="1">
                  <c:v>0.27777777777777779</c:v>
                </c:pt>
                <c:pt idx="2">
                  <c:v>0.12962962962962962</c:v>
                </c:pt>
                <c:pt idx="3">
                  <c:v>9.2592592592592587E-2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5A-294D-99D4-687322EE39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12860447"/>
        <c:axId val="1712860927"/>
      </c:barChart>
      <c:catAx>
        <c:axId val="1712860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12860927"/>
        <c:crosses val="autoZero"/>
        <c:auto val="1"/>
        <c:lblAlgn val="ctr"/>
        <c:lblOffset val="100"/>
        <c:noMultiLvlLbl val="0"/>
      </c:catAx>
      <c:valAx>
        <c:axId val="171286092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12860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es-CO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85948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8F1B77E-6429-47B4-AE80-4E75111B6734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8027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7A0C7-D9AE-6681-8704-D97732B5F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480C462-D781-1EC9-605F-3D3997BF0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2EEE1B2-40C8-D3FD-0CFE-C4374D0D97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6C8579F-1386-B14A-3BBA-77AFBB7FAC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8F1B77E-6429-47B4-AE80-4E75111B6734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5246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30022-F41D-9ECD-7B94-AC084AB36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D69B511-960D-18FD-74D7-B4079BE283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97F6E0C-D4D8-8533-D491-252C4CD59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61213CC-A544-84EF-69B8-BEF0DDCB4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8F1B77E-6429-47B4-AE80-4E75111B6734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0430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B4859-9809-E409-62C3-91EBACE5B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1A1A05E-A0C3-A0C3-0819-4E9DBF4F75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3587F7B-64E8-D088-D862-A62F9D47B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4AEC305-E2C3-EEA2-395A-036DAA3176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8F1B77E-6429-47B4-AE80-4E75111B6734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3823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y fecha</a:t>
            </a:r>
          </a:p>
        </p:txBody>
      </p:sp>
      <p:sp>
        <p:nvSpPr>
          <p:cNvPr id="12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Título de presentación</a:t>
            </a:r>
          </a:p>
        </p:txBody>
      </p:sp>
      <p:sp>
        <p:nvSpPr>
          <p:cNvPr id="1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guacates y limon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Título de presentación</a:t>
            </a:r>
          </a:p>
        </p:txBody>
      </p:sp>
      <p:sp>
        <p:nvSpPr>
          <p:cNvPr id="23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y fecha</a:t>
            </a:r>
          </a:p>
        </p:txBody>
      </p:sp>
      <p:sp>
        <p:nvSpPr>
          <p:cNvPr id="2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43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44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6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Plato de pasta pappardelle con mantequilla de perejil, avellanas tostadas y queso parmesano rallado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, y video en vivo (pequeñ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72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7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, y video en vivo (gran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82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8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Título de sección</a:t>
            </a:r>
          </a:p>
        </p:txBody>
      </p:sp>
      <p:sp>
        <p:nvSpPr>
          <p:cNvPr id="9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10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10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ítulo de agend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109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agenda</a:t>
            </a:r>
          </a:p>
        </p:txBody>
      </p:sp>
      <p:sp>
        <p:nvSpPr>
          <p:cNvPr id="110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Temas de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(gran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Información del dato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Información del dato</a:t>
            </a:r>
          </a:p>
        </p:txBody>
      </p:sp>
      <p:sp>
        <p:nvSpPr>
          <p:cNvPr id="12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Atribución</a:t>
            </a:r>
          </a:p>
        </p:txBody>
      </p:sp>
      <p:sp>
        <p:nvSpPr>
          <p:cNvPr id="13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“Frase celebre”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to de ensalada con arroz frito, huevos duros y palillo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Tazón con tortas de salmón, ensalada y humm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Plato de pasta pappardelle con mantequilla de perejil, avellanas tostadas y queso parmesano rallado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azón de ensalada con arroz frito, huevos cocidos y palillo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9B9AB-1CC5-752D-A20F-6AB8E8216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01880F-098C-D989-35E7-4CECB0BE4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7382A9-577D-7720-3EE1-9D32CF9E89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fld id="{8568685D-9ABF-F14D-BE1A-487A9E175207}" type="datetimeFigureOut">
              <a:rPr lang="es-CO" smtClean="0"/>
              <a:t>23/10/26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48141D-4C74-0880-08A5-936D19FF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7FBCDF-F401-C269-7730-060CD01A6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31676" y="13076008"/>
            <a:ext cx="508152" cy="379591"/>
          </a:xfrm>
        </p:spPr>
        <p:txBody>
          <a:bodyPr/>
          <a:lstStyle/>
          <a:p>
            <a:fld id="{8B13948E-BC86-C942-B17A-C3863C1DEB0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82681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7706" y="13076008"/>
            <a:ext cx="476092" cy="37959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33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diapositiva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73" r:id="rId18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chart" Target="../charts/chart3.xm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2.pn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Rectángulo redondeado"/>
          <p:cNvSpPr/>
          <p:nvPr/>
        </p:nvSpPr>
        <p:spPr>
          <a:xfrm>
            <a:off x="1860156" y="4899025"/>
            <a:ext cx="10212498" cy="2366271"/>
          </a:xfrm>
          <a:prstGeom prst="roundRect">
            <a:avLst>
              <a:gd name="adj" fmla="val 1514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471C8D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13" name="CuadroTexto 11"/>
          <p:cNvSpPr txBox="1"/>
          <p:nvPr/>
        </p:nvSpPr>
        <p:spPr>
          <a:xfrm rot="21586677">
            <a:off x="5277689" y="5259004"/>
            <a:ext cx="6159794" cy="165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lnSpc>
                <a:spcPct val="80000"/>
              </a:lnSpc>
              <a:spcBef>
                <a:spcPts val="0"/>
              </a:spcBef>
              <a:defRPr sz="91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t>OBJETIVO</a:t>
            </a:r>
          </a:p>
        </p:txBody>
      </p:sp>
      <p:pic>
        <p:nvPicPr>
          <p:cNvPr id="314" name="5592273.png" descr="559227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71104" y="1852385"/>
            <a:ext cx="8633191" cy="5757303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CuadroTexto 7"/>
          <p:cNvSpPr txBox="1"/>
          <p:nvPr/>
        </p:nvSpPr>
        <p:spPr>
          <a:xfrm>
            <a:off x="2141703" y="7824968"/>
            <a:ext cx="10781831" cy="18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914400">
              <a:spcBef>
                <a:spcPts val="0"/>
              </a:spcBef>
              <a:defRPr sz="3700">
                <a:latin typeface="Uni Neue Bold"/>
                <a:ea typeface="Uni Neue Bold"/>
                <a:cs typeface="Uni Neue Bold"/>
                <a:sym typeface="Uni Neue Bold"/>
              </a:defRPr>
            </a:pPr>
            <a:r>
              <a:t>Dinamizar y visibilizar el </a:t>
            </a:r>
            <a:r>
              <a:rPr>
                <a:solidFill>
                  <a:srgbClr val="9C0BB7"/>
                </a:solidFill>
                <a:latin typeface="Uni Neue Heavy"/>
                <a:ea typeface="Uni Neue Heavy"/>
                <a:cs typeface="Uni Neue Heavy"/>
                <a:sym typeface="Uni Neue Heavy"/>
              </a:rPr>
              <a:t>SECTOR GASTRONÓMICO</a:t>
            </a:r>
            <a:r>
              <a:rPr>
                <a:latin typeface="Uni Neue Heavy"/>
                <a:ea typeface="Uni Neue Heavy"/>
                <a:cs typeface="Uni Neue Heavy"/>
                <a:sym typeface="Uni Neue Heavy"/>
              </a:rPr>
              <a:t> </a:t>
            </a:r>
            <a:r>
              <a:t>a nivel departamental y seguir contribuyendo a la dinámica de reactivación de los sectores.</a:t>
            </a:r>
          </a:p>
        </p:txBody>
      </p:sp>
      <p:sp>
        <p:nvSpPr>
          <p:cNvPr id="316" name="CuadroTexto 13"/>
          <p:cNvSpPr txBox="1"/>
          <p:nvPr/>
        </p:nvSpPr>
        <p:spPr>
          <a:xfrm>
            <a:off x="2173373" y="9909689"/>
            <a:ext cx="8052861" cy="1032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914400">
              <a:spcBef>
                <a:spcPts val="0"/>
              </a:spcBef>
              <a:defRPr sz="2900">
                <a:solidFill>
                  <a:srgbClr val="9C0BB7"/>
                </a:solidFill>
                <a:latin typeface="Uni Neue Bold"/>
                <a:ea typeface="Uni Neue Bold"/>
                <a:cs typeface="Uni Neue Bold"/>
                <a:sym typeface="Uni Neue Bold"/>
              </a:defRPr>
            </a:pPr>
            <a:r>
              <a:t>Además de formar y actualizar a los empresarios </a:t>
            </a:r>
          </a:p>
          <a:p>
            <a:pPr defTabSz="914400">
              <a:spcBef>
                <a:spcPts val="0"/>
              </a:spcBef>
              <a:defRPr sz="2900">
                <a:solidFill>
                  <a:srgbClr val="9C0BB7"/>
                </a:solidFill>
                <a:latin typeface="Uni Neue Bold"/>
                <a:ea typeface="Uni Neue Bold"/>
                <a:cs typeface="Uni Neue Bold"/>
                <a:sym typeface="Uni Neue Bold"/>
              </a:defRPr>
            </a:pPr>
            <a:r>
              <a:t>en tendencial del mercado</a:t>
            </a:r>
          </a:p>
        </p:txBody>
      </p:sp>
      <p:pic>
        <p:nvPicPr>
          <p:cNvPr id="317" name="Waffle.png" descr="Waff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98185">
            <a:off x="13020008" y="2003342"/>
            <a:ext cx="12746336" cy="127463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Agrupar"/>
          <p:cNvGrpSpPr/>
          <p:nvPr/>
        </p:nvGrpSpPr>
        <p:grpSpPr>
          <a:xfrm>
            <a:off x="12986939" y="5621879"/>
            <a:ext cx="8381332" cy="5509261"/>
            <a:chOff x="0" y="0"/>
            <a:chExt cx="8381331" cy="5509259"/>
          </a:xfrm>
        </p:grpSpPr>
        <p:sp>
          <p:nvSpPr>
            <p:cNvPr id="326" name="CuadroTexto 7"/>
            <p:cNvSpPr txBox="1"/>
            <p:nvPr/>
          </p:nvSpPr>
          <p:spPr>
            <a:xfrm>
              <a:off x="736041" y="0"/>
              <a:ext cx="7645291" cy="55092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4400">
                <a:spcBef>
                  <a:spcPts val="0"/>
                </a:spcBef>
                <a:defRPr sz="4000">
                  <a:solidFill>
                    <a:srgbClr val="2F1360"/>
                  </a:solidFill>
                  <a:latin typeface="Uni Neue Bold"/>
                  <a:ea typeface="Uni Neue Bold"/>
                  <a:cs typeface="Uni Neue Bold"/>
                  <a:sym typeface="Uni Neue Bold"/>
                </a:defRPr>
              </a:pPr>
              <a:r>
                <a:rPr>
                  <a:latin typeface="Uni Neue Heavy"/>
                  <a:ea typeface="Uni Neue Heavy"/>
                  <a:cs typeface="Uni Neue Heavy"/>
                  <a:sym typeface="Uni Neue Heavy"/>
                </a:rPr>
                <a:t>MOTIVA</a:t>
              </a:r>
              <a:r>
                <a:t> un gasto mayor </a:t>
              </a:r>
            </a:p>
            <a:p>
              <a:pPr defTabSz="914400">
                <a:lnSpc>
                  <a:spcPct val="120000"/>
                </a:lnSpc>
                <a:spcBef>
                  <a:spcPts val="0"/>
                </a:spcBef>
                <a:defRPr sz="4000">
                  <a:solidFill>
                    <a:srgbClr val="2F1360"/>
                  </a:solidFill>
                  <a:latin typeface="Uni Neue Bold"/>
                  <a:ea typeface="Uni Neue Bold"/>
                  <a:cs typeface="Uni Neue Bold"/>
                  <a:sym typeface="Uni Neue Bold"/>
                </a:defRPr>
              </a:pPr>
              <a:r>
                <a:t>del  consumidor.</a:t>
              </a:r>
            </a:p>
            <a:p>
              <a:pPr defTabSz="914400">
                <a:spcBef>
                  <a:spcPts val="0"/>
                </a:spcBef>
                <a:defRPr sz="4000">
                  <a:solidFill>
                    <a:srgbClr val="2F1360"/>
                  </a:solidFill>
                  <a:latin typeface="Uni Neue Bold"/>
                  <a:ea typeface="Uni Neue Bold"/>
                  <a:cs typeface="Uni Neue Bold"/>
                  <a:sym typeface="Uni Neue Bold"/>
                </a:defRPr>
              </a:pPr>
              <a:r>
                <a:rPr>
                  <a:latin typeface="Uni Neue Heavy"/>
                  <a:ea typeface="Uni Neue Heavy"/>
                  <a:cs typeface="Uni Neue Heavy"/>
                  <a:sym typeface="Uni Neue Heavy"/>
                </a:rPr>
                <a:t>AUMENTO</a:t>
              </a:r>
              <a:r>
                <a:t> en el número </a:t>
              </a:r>
            </a:p>
            <a:p>
              <a:pPr defTabSz="914400">
                <a:lnSpc>
                  <a:spcPct val="120000"/>
                </a:lnSpc>
                <a:spcBef>
                  <a:spcPts val="0"/>
                </a:spcBef>
                <a:defRPr sz="4000">
                  <a:solidFill>
                    <a:srgbClr val="2F1360"/>
                  </a:solidFill>
                  <a:latin typeface="Uni Neue Bold"/>
                  <a:ea typeface="Uni Neue Bold"/>
                  <a:cs typeface="Uni Neue Bold"/>
                  <a:sym typeface="Uni Neue Bold"/>
                </a:defRPr>
              </a:pPr>
              <a:r>
                <a:t>de clientes.</a:t>
              </a:r>
            </a:p>
            <a:p>
              <a:pPr defTabSz="914400">
                <a:spcBef>
                  <a:spcPts val="0"/>
                </a:spcBef>
                <a:defRPr sz="4000">
                  <a:solidFill>
                    <a:srgbClr val="2F1360"/>
                  </a:solidFill>
                  <a:latin typeface="Uni Neue Bold"/>
                  <a:ea typeface="Uni Neue Bold"/>
                  <a:cs typeface="Uni Neue Bold"/>
                  <a:sym typeface="Uni Neue Bold"/>
                </a:defRPr>
              </a:pPr>
              <a:r>
                <a:t>Resulta efectivo para generar interés no  sólo en el target frecuente, sino  también para atraer nuevos clientes.</a:t>
              </a:r>
            </a:p>
          </p:txBody>
        </p:sp>
        <p:sp>
          <p:nvSpPr>
            <p:cNvPr id="327" name="Flecha 1"/>
            <p:cNvSpPr/>
            <p:nvPr/>
          </p:nvSpPr>
          <p:spPr>
            <a:xfrm>
              <a:off x="0" y="311771"/>
              <a:ext cx="422950" cy="927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508" extrusionOk="0">
                  <a:moveTo>
                    <a:pt x="6851" y="2"/>
                  </a:moveTo>
                  <a:cubicBezTo>
                    <a:pt x="6743" y="16"/>
                    <a:pt x="6673" y="93"/>
                    <a:pt x="6673" y="230"/>
                  </a:cubicBezTo>
                  <a:lnTo>
                    <a:pt x="6673" y="2728"/>
                  </a:lnTo>
                  <a:cubicBezTo>
                    <a:pt x="6673" y="2997"/>
                    <a:pt x="6187" y="3225"/>
                    <a:pt x="5582" y="3225"/>
                  </a:cubicBezTo>
                  <a:lnTo>
                    <a:pt x="1091" y="3225"/>
                  </a:lnTo>
                  <a:cubicBezTo>
                    <a:pt x="497" y="3225"/>
                    <a:pt x="0" y="3446"/>
                    <a:pt x="0" y="3721"/>
                  </a:cubicBezTo>
                  <a:lnTo>
                    <a:pt x="0" y="10753"/>
                  </a:lnTo>
                  <a:lnTo>
                    <a:pt x="0" y="17783"/>
                  </a:lnTo>
                  <a:cubicBezTo>
                    <a:pt x="0" y="18053"/>
                    <a:pt x="485" y="18281"/>
                    <a:pt x="1091" y="18281"/>
                  </a:cubicBezTo>
                  <a:lnTo>
                    <a:pt x="5582" y="18281"/>
                  </a:lnTo>
                  <a:cubicBezTo>
                    <a:pt x="6175" y="18281"/>
                    <a:pt x="6673" y="18501"/>
                    <a:pt x="6673" y="18777"/>
                  </a:cubicBezTo>
                  <a:lnTo>
                    <a:pt x="6673" y="21276"/>
                  </a:lnTo>
                  <a:cubicBezTo>
                    <a:pt x="6673" y="21551"/>
                    <a:pt x="6934" y="21589"/>
                    <a:pt x="7267" y="21352"/>
                  </a:cubicBezTo>
                  <a:lnTo>
                    <a:pt x="21351" y="11180"/>
                  </a:lnTo>
                  <a:cubicBezTo>
                    <a:pt x="21517" y="11061"/>
                    <a:pt x="21588" y="10909"/>
                    <a:pt x="21588" y="10753"/>
                  </a:cubicBezTo>
                  <a:cubicBezTo>
                    <a:pt x="21600" y="10602"/>
                    <a:pt x="21517" y="10445"/>
                    <a:pt x="21351" y="10326"/>
                  </a:cubicBezTo>
                  <a:lnTo>
                    <a:pt x="7267" y="154"/>
                  </a:lnTo>
                  <a:cubicBezTo>
                    <a:pt x="7106" y="38"/>
                    <a:pt x="6959" y="-11"/>
                    <a:pt x="6851" y="2"/>
                  </a:cubicBezTo>
                  <a:close/>
                </a:path>
              </a:pathLst>
            </a:custGeom>
            <a:solidFill>
              <a:srgbClr val="62139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328" name="Flecha 1"/>
            <p:cNvSpPr/>
            <p:nvPr/>
          </p:nvSpPr>
          <p:spPr>
            <a:xfrm>
              <a:off x="0" y="1798337"/>
              <a:ext cx="422950" cy="927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508" extrusionOk="0">
                  <a:moveTo>
                    <a:pt x="6851" y="2"/>
                  </a:moveTo>
                  <a:cubicBezTo>
                    <a:pt x="6743" y="16"/>
                    <a:pt x="6673" y="93"/>
                    <a:pt x="6673" y="230"/>
                  </a:cubicBezTo>
                  <a:lnTo>
                    <a:pt x="6673" y="2728"/>
                  </a:lnTo>
                  <a:cubicBezTo>
                    <a:pt x="6673" y="2997"/>
                    <a:pt x="6187" y="3225"/>
                    <a:pt x="5582" y="3225"/>
                  </a:cubicBezTo>
                  <a:lnTo>
                    <a:pt x="1091" y="3225"/>
                  </a:lnTo>
                  <a:cubicBezTo>
                    <a:pt x="497" y="3225"/>
                    <a:pt x="0" y="3446"/>
                    <a:pt x="0" y="3721"/>
                  </a:cubicBezTo>
                  <a:lnTo>
                    <a:pt x="0" y="10753"/>
                  </a:lnTo>
                  <a:lnTo>
                    <a:pt x="0" y="17783"/>
                  </a:lnTo>
                  <a:cubicBezTo>
                    <a:pt x="0" y="18053"/>
                    <a:pt x="485" y="18281"/>
                    <a:pt x="1091" y="18281"/>
                  </a:cubicBezTo>
                  <a:lnTo>
                    <a:pt x="5582" y="18281"/>
                  </a:lnTo>
                  <a:cubicBezTo>
                    <a:pt x="6175" y="18281"/>
                    <a:pt x="6673" y="18501"/>
                    <a:pt x="6673" y="18777"/>
                  </a:cubicBezTo>
                  <a:lnTo>
                    <a:pt x="6673" y="21276"/>
                  </a:lnTo>
                  <a:cubicBezTo>
                    <a:pt x="6673" y="21551"/>
                    <a:pt x="6934" y="21589"/>
                    <a:pt x="7267" y="21352"/>
                  </a:cubicBezTo>
                  <a:lnTo>
                    <a:pt x="21351" y="11180"/>
                  </a:lnTo>
                  <a:cubicBezTo>
                    <a:pt x="21517" y="11061"/>
                    <a:pt x="21588" y="10909"/>
                    <a:pt x="21588" y="10753"/>
                  </a:cubicBezTo>
                  <a:cubicBezTo>
                    <a:pt x="21600" y="10602"/>
                    <a:pt x="21517" y="10445"/>
                    <a:pt x="21351" y="10326"/>
                  </a:cubicBezTo>
                  <a:lnTo>
                    <a:pt x="7267" y="154"/>
                  </a:lnTo>
                  <a:cubicBezTo>
                    <a:pt x="7106" y="38"/>
                    <a:pt x="6959" y="-11"/>
                    <a:pt x="6851" y="2"/>
                  </a:cubicBezTo>
                  <a:close/>
                </a:path>
              </a:pathLst>
            </a:custGeom>
            <a:solidFill>
              <a:srgbClr val="62139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329" name="Flecha 1"/>
            <p:cNvSpPr/>
            <p:nvPr/>
          </p:nvSpPr>
          <p:spPr>
            <a:xfrm>
              <a:off x="0" y="3767684"/>
              <a:ext cx="422950" cy="927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508" extrusionOk="0">
                  <a:moveTo>
                    <a:pt x="6851" y="2"/>
                  </a:moveTo>
                  <a:cubicBezTo>
                    <a:pt x="6743" y="16"/>
                    <a:pt x="6673" y="93"/>
                    <a:pt x="6673" y="230"/>
                  </a:cubicBezTo>
                  <a:lnTo>
                    <a:pt x="6673" y="2728"/>
                  </a:lnTo>
                  <a:cubicBezTo>
                    <a:pt x="6673" y="2997"/>
                    <a:pt x="6187" y="3225"/>
                    <a:pt x="5582" y="3225"/>
                  </a:cubicBezTo>
                  <a:lnTo>
                    <a:pt x="1091" y="3225"/>
                  </a:lnTo>
                  <a:cubicBezTo>
                    <a:pt x="497" y="3225"/>
                    <a:pt x="0" y="3446"/>
                    <a:pt x="0" y="3721"/>
                  </a:cubicBezTo>
                  <a:lnTo>
                    <a:pt x="0" y="10753"/>
                  </a:lnTo>
                  <a:lnTo>
                    <a:pt x="0" y="17783"/>
                  </a:lnTo>
                  <a:cubicBezTo>
                    <a:pt x="0" y="18053"/>
                    <a:pt x="485" y="18281"/>
                    <a:pt x="1091" y="18281"/>
                  </a:cubicBezTo>
                  <a:lnTo>
                    <a:pt x="5582" y="18281"/>
                  </a:lnTo>
                  <a:cubicBezTo>
                    <a:pt x="6175" y="18281"/>
                    <a:pt x="6673" y="18501"/>
                    <a:pt x="6673" y="18777"/>
                  </a:cubicBezTo>
                  <a:lnTo>
                    <a:pt x="6673" y="21276"/>
                  </a:lnTo>
                  <a:cubicBezTo>
                    <a:pt x="6673" y="21551"/>
                    <a:pt x="6934" y="21589"/>
                    <a:pt x="7267" y="21352"/>
                  </a:cubicBezTo>
                  <a:lnTo>
                    <a:pt x="21351" y="11180"/>
                  </a:lnTo>
                  <a:cubicBezTo>
                    <a:pt x="21517" y="11061"/>
                    <a:pt x="21588" y="10909"/>
                    <a:pt x="21588" y="10753"/>
                  </a:cubicBezTo>
                  <a:cubicBezTo>
                    <a:pt x="21600" y="10602"/>
                    <a:pt x="21517" y="10445"/>
                    <a:pt x="21351" y="10326"/>
                  </a:cubicBezTo>
                  <a:lnTo>
                    <a:pt x="7267" y="154"/>
                  </a:lnTo>
                  <a:cubicBezTo>
                    <a:pt x="7106" y="38"/>
                    <a:pt x="6959" y="-11"/>
                    <a:pt x="6851" y="2"/>
                  </a:cubicBezTo>
                  <a:close/>
                </a:path>
              </a:pathLst>
            </a:custGeom>
            <a:solidFill>
              <a:srgbClr val="62139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pic>
        <p:nvPicPr>
          <p:cNvPr id="331" name="4114.png" descr="41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444442" y="-4035425"/>
            <a:ext cx="13716001" cy="13716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8" name="Agrupar"/>
          <p:cNvGrpSpPr/>
          <p:nvPr/>
        </p:nvGrpSpPr>
        <p:grpSpPr>
          <a:xfrm>
            <a:off x="1833428" y="-235696"/>
            <a:ext cx="10843853" cy="12817084"/>
            <a:chOff x="0" y="0"/>
            <a:chExt cx="10843852" cy="12817082"/>
          </a:xfrm>
        </p:grpSpPr>
        <p:pic>
          <p:nvPicPr>
            <p:cNvPr id="332" name="Manos.png" descr="Manos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0843853" cy="108438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3" name="Rectángulo redondeado"/>
            <p:cNvSpPr/>
            <p:nvPr/>
          </p:nvSpPr>
          <p:spPr>
            <a:xfrm rot="21363701">
              <a:off x="2954341" y="6049833"/>
              <a:ext cx="4878754" cy="2739578"/>
            </a:xfrm>
            <a:prstGeom prst="roundRect">
              <a:avLst>
                <a:gd name="adj" fmla="val 11371"/>
              </a:avLst>
            </a:prstGeom>
            <a:solidFill>
              <a:schemeClr val="accent6">
                <a:satOff val="-20754"/>
                <a:lumOff val="-1673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chemeClr val="accent4">
                      <a:hueOff val="-1247790"/>
                      <a:lumOff val="-12326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334" name="CuadroTexto 11"/>
            <p:cNvSpPr txBox="1"/>
            <p:nvPr/>
          </p:nvSpPr>
          <p:spPr>
            <a:xfrm rot="21340393">
              <a:off x="3209299" y="6054732"/>
              <a:ext cx="4343438" cy="1742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 defTabSz="914400">
                <a:lnSpc>
                  <a:spcPct val="80000"/>
                </a:lnSpc>
                <a:spcBef>
                  <a:spcPts val="0"/>
                </a:spcBef>
                <a:defRPr sz="9600">
                  <a:solidFill>
                    <a:srgbClr val="FFFFFF"/>
                  </a:solidFill>
                  <a:latin typeface="Uni Neue Heavy"/>
                  <a:ea typeface="Uni Neue Heavy"/>
                  <a:cs typeface="Uni Neue Heavy"/>
                  <a:sym typeface="Uni Neue Heavy"/>
                </a:defRPr>
              </a:lvl1pPr>
            </a:lstStyle>
            <a:p>
              <a:r>
                <a:t>Porqué</a:t>
              </a:r>
            </a:p>
          </p:txBody>
        </p:sp>
        <p:pic>
          <p:nvPicPr>
            <p:cNvPr id="335" name="2x1.png" descr="2x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230110">
              <a:off x="2052231" y="7231489"/>
              <a:ext cx="7145791" cy="43405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6" name="Rectángulo redondeado"/>
            <p:cNvSpPr/>
            <p:nvPr/>
          </p:nvSpPr>
          <p:spPr>
            <a:xfrm rot="55225">
              <a:off x="2721711" y="10952707"/>
              <a:ext cx="5806830" cy="1817855"/>
            </a:xfrm>
            <a:prstGeom prst="roundRect">
              <a:avLst>
                <a:gd name="adj" fmla="val 17539"/>
              </a:avLst>
            </a:prstGeom>
            <a:solidFill>
              <a:srgbClr val="471C8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337" name="CuadroTexto 7"/>
            <p:cNvSpPr txBox="1"/>
            <p:nvPr/>
          </p:nvSpPr>
          <p:spPr>
            <a:xfrm rot="57484">
              <a:off x="2859633" y="11168920"/>
              <a:ext cx="5530986" cy="1357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lnSpc>
                  <a:spcPct val="80000"/>
                </a:lnSpc>
                <a:spcBef>
                  <a:spcPts val="0"/>
                </a:spcBef>
                <a:defRPr sz="3900">
                  <a:solidFill>
                    <a:schemeClr val="accent4">
                      <a:hueOff val="-476017"/>
                      <a:lumOff val="-10042"/>
                    </a:schemeClr>
                  </a:solidFill>
                  <a:latin typeface="Uni Neue Heavy"/>
                  <a:ea typeface="Uni Neue Heavy"/>
                  <a:cs typeface="Uni Neue Heavy"/>
                  <a:sym typeface="Uni Neue Heavy"/>
                </a:defRPr>
              </a:pPr>
              <a:r>
                <a:t>ESTRATEGIA DE</a:t>
              </a:r>
            </a:p>
            <a:p>
              <a:pPr algn="ctr" defTabSz="914400">
                <a:lnSpc>
                  <a:spcPct val="80000"/>
                </a:lnSpc>
                <a:spcBef>
                  <a:spcPts val="0"/>
                </a:spcBef>
                <a:defRPr sz="3900">
                  <a:solidFill>
                    <a:schemeClr val="accent4">
                      <a:hueOff val="-476017"/>
                      <a:lumOff val="-10042"/>
                    </a:schemeClr>
                  </a:solidFill>
                  <a:latin typeface="Uni Neue Heavy"/>
                  <a:ea typeface="Uni Neue Heavy"/>
                  <a:cs typeface="Uni Neue Heavy"/>
                  <a:sym typeface="Uni Neue Heavy"/>
                </a:defRPr>
              </a:pPr>
              <a:r>
                <a:t>MERCADEO MUNDIAL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Rectángulo redondeado"/>
          <p:cNvSpPr/>
          <p:nvPr/>
        </p:nvSpPr>
        <p:spPr>
          <a:xfrm>
            <a:off x="6524735" y="7137281"/>
            <a:ext cx="11334530" cy="2419998"/>
          </a:xfrm>
          <a:prstGeom prst="roundRect">
            <a:avLst>
              <a:gd name="adj" fmla="val 1121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1" name="¿Qué ha pasado de 2021 a 2023?"/>
          <p:cNvSpPr txBox="1"/>
          <p:nvPr/>
        </p:nvSpPr>
        <p:spPr>
          <a:xfrm>
            <a:off x="7324481" y="7380353"/>
            <a:ext cx="9735037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3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dirty="0"/>
              <a:t>¿</a:t>
            </a:r>
            <a:r>
              <a:rPr dirty="0" err="1"/>
              <a:t>Qué</a:t>
            </a:r>
            <a:r>
              <a:rPr dirty="0"/>
              <a:t> ha </a:t>
            </a:r>
            <a:r>
              <a:rPr dirty="0" err="1"/>
              <a:t>pasado</a:t>
            </a:r>
            <a:r>
              <a:rPr dirty="0"/>
              <a:t> de 2021 a 202</a:t>
            </a:r>
            <a:r>
              <a:rPr lang="es-ES" dirty="0"/>
              <a:t>5</a:t>
            </a:r>
            <a:r>
              <a:rPr dirty="0"/>
              <a:t>?</a:t>
            </a:r>
          </a:p>
        </p:txBody>
      </p:sp>
      <p:sp>
        <p:nvSpPr>
          <p:cNvPr id="342" name="IMPACTO ECONÓMICO"/>
          <p:cNvSpPr txBox="1"/>
          <p:nvPr/>
        </p:nvSpPr>
        <p:spPr>
          <a:xfrm>
            <a:off x="7216190" y="8014456"/>
            <a:ext cx="9951620" cy="140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7600">
                <a:solidFill>
                  <a:schemeClr val="accent2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t>IMPACTO ECONÓMICO</a:t>
            </a:r>
          </a:p>
        </p:txBody>
      </p:sp>
      <p:sp>
        <p:nvSpPr>
          <p:cNvPr id="6" name="Rectángulo redondeado"/>
          <p:cNvSpPr/>
          <p:nvPr/>
        </p:nvSpPr>
        <p:spPr>
          <a:xfrm>
            <a:off x="16583135" y="3047999"/>
            <a:ext cx="1819165" cy="685801"/>
          </a:xfrm>
          <a:prstGeom prst="roundRect">
            <a:avLst>
              <a:gd name="adj" fmla="val 11214"/>
            </a:avLst>
          </a:prstGeom>
          <a:solidFill>
            <a:srgbClr val="3D06FF"/>
          </a:solidFill>
          <a:ln w="12700">
            <a:solidFill>
              <a:srgbClr val="3D06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" name="Rectángulo redondeado"/>
          <p:cNvSpPr/>
          <p:nvPr/>
        </p:nvSpPr>
        <p:spPr>
          <a:xfrm>
            <a:off x="20583635" y="11658600"/>
            <a:ext cx="3800365" cy="2057400"/>
          </a:xfrm>
          <a:prstGeom prst="roundRect">
            <a:avLst>
              <a:gd name="adj" fmla="val 1121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016675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Agrupar"/>
          <p:cNvGrpSpPr/>
          <p:nvPr/>
        </p:nvGrpSpPr>
        <p:grpSpPr>
          <a:xfrm>
            <a:off x="-1" y="-242383"/>
            <a:ext cx="24428467" cy="14003582"/>
            <a:chOff x="0" y="0"/>
            <a:chExt cx="24428464" cy="14003580"/>
          </a:xfrm>
        </p:grpSpPr>
        <p:pic>
          <p:nvPicPr>
            <p:cNvPr id="344" name="Imagen 29" descr="Imagen 29"/>
            <p:cNvPicPr>
              <a:picLocks noChangeAspect="1"/>
            </p:cNvPicPr>
            <p:nvPr/>
          </p:nvPicPr>
          <p:blipFill>
            <a:blip r:embed="rId3"/>
            <a:srcRect l="33117" t="1" r="21168"/>
            <a:stretch>
              <a:fillRect/>
            </a:stretch>
          </p:blipFill>
          <p:spPr>
            <a:xfrm>
              <a:off x="0" y="0"/>
              <a:ext cx="4978393" cy="140016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5" name="Imagen 30" descr="Imagen 30"/>
            <p:cNvPicPr>
              <a:picLocks noChangeAspect="1"/>
            </p:cNvPicPr>
            <p:nvPr/>
          </p:nvPicPr>
          <p:blipFill>
            <a:blip r:embed="rId4"/>
            <a:srcRect l="35216" r="19069"/>
            <a:stretch>
              <a:fillRect/>
            </a:stretch>
          </p:blipFill>
          <p:spPr>
            <a:xfrm>
              <a:off x="4915445" y="227142"/>
              <a:ext cx="4887670" cy="137465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6" name="Imagen 31" descr="Imagen 31"/>
            <p:cNvPicPr>
              <a:picLocks noChangeAspect="1"/>
            </p:cNvPicPr>
            <p:nvPr/>
          </p:nvPicPr>
          <p:blipFill>
            <a:blip r:embed="rId5"/>
            <a:srcRect l="30035" r="24252"/>
            <a:stretch>
              <a:fillRect/>
            </a:stretch>
          </p:blipFill>
          <p:spPr>
            <a:xfrm>
              <a:off x="9787434" y="219522"/>
              <a:ext cx="4887387" cy="137457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7" name="Picture 2" descr="Picture 2"/>
            <p:cNvPicPr>
              <a:picLocks noChangeAspect="1"/>
            </p:cNvPicPr>
            <p:nvPr/>
          </p:nvPicPr>
          <p:blipFill>
            <a:blip r:embed="rId6"/>
            <a:srcRect l="19264" r="27647"/>
            <a:stretch>
              <a:fillRect/>
            </a:stretch>
          </p:blipFill>
          <p:spPr>
            <a:xfrm>
              <a:off x="14653918" y="182318"/>
              <a:ext cx="4887713" cy="138212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8" name="Imagen 32" descr="Imagen 32"/>
            <p:cNvPicPr>
              <a:picLocks noChangeAspect="1"/>
            </p:cNvPicPr>
            <p:nvPr/>
          </p:nvPicPr>
          <p:blipFill>
            <a:blip r:embed="rId7"/>
            <a:srcRect l="35714" r="18572"/>
            <a:stretch>
              <a:fillRect/>
            </a:stretch>
          </p:blipFill>
          <p:spPr>
            <a:xfrm>
              <a:off x="19541135" y="227142"/>
              <a:ext cx="4887330" cy="137456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50" name="Rectángulo redondeado"/>
          <p:cNvSpPr/>
          <p:nvPr/>
        </p:nvSpPr>
        <p:spPr>
          <a:xfrm>
            <a:off x="7618202" y="-422056"/>
            <a:ext cx="10212498" cy="3157832"/>
          </a:xfrm>
          <a:prstGeom prst="roundRect">
            <a:avLst>
              <a:gd name="adj" fmla="val 11348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471C8D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51" name="Logo sabe a quindío.png" descr="Logo sabe a quindí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0281" y="-1750098"/>
            <a:ext cx="18848340" cy="10602193"/>
          </a:xfrm>
          <a:prstGeom prst="rect">
            <a:avLst/>
          </a:prstGeom>
          <a:ln w="12700">
            <a:miter lim="400000"/>
          </a:ln>
        </p:spPr>
      </p:pic>
      <p:sp>
        <p:nvSpPr>
          <p:cNvPr id="352" name="CuadroTexto 11"/>
          <p:cNvSpPr txBox="1"/>
          <p:nvPr/>
        </p:nvSpPr>
        <p:spPr>
          <a:xfrm rot="21586677">
            <a:off x="8220246" y="978214"/>
            <a:ext cx="9008410" cy="920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104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sz="7200" dirty="0"/>
              <a:t>IMPACTO 202</a:t>
            </a:r>
            <a:r>
              <a:rPr lang="es-419" sz="7200" dirty="0"/>
              <a:t>3</a:t>
            </a:r>
            <a:r>
              <a:rPr lang="es-ES" sz="7200" dirty="0"/>
              <a:t> -2025</a:t>
            </a:r>
            <a:endParaRPr sz="7200" dirty="0"/>
          </a:p>
        </p:txBody>
      </p:sp>
      <p:sp>
        <p:nvSpPr>
          <p:cNvPr id="353" name="Rectángulo redondeado"/>
          <p:cNvSpPr/>
          <p:nvPr/>
        </p:nvSpPr>
        <p:spPr>
          <a:xfrm>
            <a:off x="998030" y="5752396"/>
            <a:ext cx="5813757" cy="7603410"/>
          </a:xfrm>
          <a:prstGeom prst="roundRect">
            <a:avLst>
              <a:gd name="adj" fmla="val 15144"/>
            </a:avLst>
          </a:prstGeom>
          <a:solidFill>
            <a:srgbClr val="8E2DB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471C8D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59" name="Línea"/>
          <p:cNvSpPr/>
          <p:nvPr/>
        </p:nvSpPr>
        <p:spPr>
          <a:xfrm flipV="1">
            <a:off x="-4396491" y="8089173"/>
            <a:ext cx="1" cy="1704012"/>
          </a:xfrm>
          <a:prstGeom prst="line">
            <a:avLst/>
          </a:prstGeom>
          <a:ln w="25400">
            <a:solidFill>
              <a:srgbClr val="AF5E24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62" name="Línea"/>
          <p:cNvSpPr/>
          <p:nvPr/>
        </p:nvSpPr>
        <p:spPr>
          <a:xfrm flipV="1">
            <a:off x="6635297" y="11450278"/>
            <a:ext cx="1" cy="1704012"/>
          </a:xfrm>
          <a:prstGeom prst="line">
            <a:avLst/>
          </a:prstGeom>
          <a:ln w="25400">
            <a:solidFill>
              <a:srgbClr val="AF5E24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5" name="Redondear rectángulo de esquina del mismo lado 24"/>
          <p:cNvSpPr/>
          <p:nvPr/>
        </p:nvSpPr>
        <p:spPr>
          <a:xfrm>
            <a:off x="12489205" y="2302755"/>
            <a:ext cx="614193" cy="441240"/>
          </a:xfrm>
          <a:prstGeom prst="round2SameRect">
            <a:avLst/>
          </a:prstGeom>
          <a:solidFill>
            <a:srgbClr val="8E2DB7"/>
          </a:solidFill>
          <a:ln w="12700" cap="flat">
            <a:solidFill>
              <a:srgbClr val="9A29B9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Rectángulo redondeado"/>
          <p:cNvSpPr/>
          <p:nvPr/>
        </p:nvSpPr>
        <p:spPr>
          <a:xfrm>
            <a:off x="1867584" y="3959454"/>
            <a:ext cx="4020072" cy="1749516"/>
          </a:xfrm>
          <a:prstGeom prst="roundRect">
            <a:avLst>
              <a:gd name="adj" fmla="val 1822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es-ES" sz="5500" dirty="0">
                <a:latin typeface="Uni Neue Black" pitchFamily="50" charset="0"/>
              </a:rPr>
              <a:t>2023</a:t>
            </a:r>
            <a:endParaRPr sz="5500" dirty="0">
              <a:latin typeface="Uni Neue Black" pitchFamily="50" charset="0"/>
            </a:endParaRPr>
          </a:p>
        </p:txBody>
      </p:sp>
      <p:sp>
        <p:nvSpPr>
          <p:cNvPr id="28" name="Rectángulo redondeado"/>
          <p:cNvSpPr/>
          <p:nvPr/>
        </p:nvSpPr>
        <p:spPr>
          <a:xfrm>
            <a:off x="16764906" y="5349971"/>
            <a:ext cx="6519815" cy="8087348"/>
          </a:xfrm>
          <a:prstGeom prst="roundRect">
            <a:avLst>
              <a:gd name="adj" fmla="val 15144"/>
            </a:avLst>
          </a:prstGeom>
          <a:solidFill>
            <a:srgbClr val="8E2DB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471C8D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0" name="de los restaurantes…"/>
          <p:cNvSpPr txBox="1"/>
          <p:nvPr/>
        </p:nvSpPr>
        <p:spPr>
          <a:xfrm>
            <a:off x="18009769" y="12130980"/>
            <a:ext cx="4294410" cy="442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indent="252000" algn="ctr" defTabSz="914400">
              <a:lnSpc>
                <a:spcPts val="2400"/>
              </a:lnSpc>
              <a:spcBef>
                <a:spcPts val="100"/>
              </a:spcBef>
              <a:defRPr sz="27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ES" sz="3200" dirty="0"/>
              <a:t>Derrama Económica </a:t>
            </a:r>
            <a:endParaRPr sz="3200" dirty="0"/>
          </a:p>
        </p:txBody>
      </p:sp>
      <p:sp>
        <p:nvSpPr>
          <p:cNvPr id="33" name="Línea"/>
          <p:cNvSpPr/>
          <p:nvPr/>
        </p:nvSpPr>
        <p:spPr>
          <a:xfrm flipV="1">
            <a:off x="8474831" y="8702095"/>
            <a:ext cx="1" cy="1704012"/>
          </a:xfrm>
          <a:prstGeom prst="line">
            <a:avLst/>
          </a:prstGeom>
          <a:ln w="25400">
            <a:solidFill>
              <a:srgbClr val="AF5E24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4" name="Línea"/>
          <p:cNvSpPr/>
          <p:nvPr/>
        </p:nvSpPr>
        <p:spPr>
          <a:xfrm flipV="1">
            <a:off x="22573801" y="11426389"/>
            <a:ext cx="1" cy="1704012"/>
          </a:xfrm>
          <a:prstGeom prst="line">
            <a:avLst/>
          </a:prstGeom>
          <a:ln w="25400">
            <a:solidFill>
              <a:srgbClr val="AF5E24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7" name="Rectángulo redondeado"/>
          <p:cNvSpPr/>
          <p:nvPr/>
        </p:nvSpPr>
        <p:spPr>
          <a:xfrm>
            <a:off x="18276505" y="10442578"/>
            <a:ext cx="4288054" cy="1425410"/>
          </a:xfrm>
          <a:prstGeom prst="roundRect">
            <a:avLst>
              <a:gd name="adj" fmla="val 17135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8" name="CuadroTexto 11"/>
          <p:cNvSpPr txBox="1"/>
          <p:nvPr/>
        </p:nvSpPr>
        <p:spPr>
          <a:xfrm rot="21586677">
            <a:off x="16247761" y="10822497"/>
            <a:ext cx="8295133" cy="71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80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5400" dirty="0"/>
              <a:t>498.701.800</a:t>
            </a:r>
            <a:endParaRPr sz="5400" dirty="0"/>
          </a:p>
        </p:txBody>
      </p:sp>
      <p:sp>
        <p:nvSpPr>
          <p:cNvPr id="39" name="Rectángulo redondeado"/>
          <p:cNvSpPr/>
          <p:nvPr/>
        </p:nvSpPr>
        <p:spPr>
          <a:xfrm>
            <a:off x="18151799" y="8170894"/>
            <a:ext cx="4150485" cy="1216275"/>
          </a:xfrm>
          <a:prstGeom prst="roundRect">
            <a:avLst>
              <a:gd name="adj" fmla="val 17135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40" name="CuadroTexto 11"/>
          <p:cNvSpPr txBox="1"/>
          <p:nvPr/>
        </p:nvSpPr>
        <p:spPr>
          <a:xfrm rot="21586677">
            <a:off x="18609956" y="8502228"/>
            <a:ext cx="3086028" cy="920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80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7200" dirty="0"/>
              <a:t>36.088</a:t>
            </a:r>
            <a:endParaRPr sz="7200" dirty="0"/>
          </a:p>
        </p:txBody>
      </p:sp>
      <p:sp>
        <p:nvSpPr>
          <p:cNvPr id="41" name="Rectángulo redondeado"/>
          <p:cNvSpPr/>
          <p:nvPr/>
        </p:nvSpPr>
        <p:spPr>
          <a:xfrm>
            <a:off x="18017833" y="4051516"/>
            <a:ext cx="4020072" cy="1595047"/>
          </a:xfrm>
          <a:prstGeom prst="roundRect">
            <a:avLst>
              <a:gd name="adj" fmla="val 1822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es-ES" sz="5500" dirty="0">
                <a:latin typeface="Uni Neue Black" pitchFamily="50" charset="0"/>
              </a:rPr>
              <a:t>2025</a:t>
            </a:r>
            <a:endParaRPr sz="5500" dirty="0">
              <a:latin typeface="Uni Neue Black" pitchFamily="50" charset="0"/>
            </a:endParaRPr>
          </a:p>
        </p:txBody>
      </p:sp>
      <p:sp>
        <p:nvSpPr>
          <p:cNvPr id="56" name="Rectángulo redondeado"/>
          <p:cNvSpPr/>
          <p:nvPr/>
        </p:nvSpPr>
        <p:spPr>
          <a:xfrm>
            <a:off x="9016354" y="5646564"/>
            <a:ext cx="6512489" cy="7385628"/>
          </a:xfrm>
          <a:prstGeom prst="roundRect">
            <a:avLst>
              <a:gd name="adj" fmla="val 15144"/>
            </a:avLst>
          </a:prstGeom>
          <a:solidFill>
            <a:srgbClr val="8E2DB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471C8D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9" name="Línea"/>
          <p:cNvSpPr/>
          <p:nvPr/>
        </p:nvSpPr>
        <p:spPr>
          <a:xfrm flipV="1">
            <a:off x="17381857" y="9589725"/>
            <a:ext cx="1" cy="1704012"/>
          </a:xfrm>
          <a:prstGeom prst="line">
            <a:avLst/>
          </a:prstGeom>
          <a:ln w="25400">
            <a:solidFill>
              <a:srgbClr val="AF5E24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60" name="Línea"/>
          <p:cNvSpPr/>
          <p:nvPr/>
        </p:nvSpPr>
        <p:spPr>
          <a:xfrm flipV="1">
            <a:off x="14763797" y="11328179"/>
            <a:ext cx="1" cy="1704012"/>
          </a:xfrm>
          <a:prstGeom prst="line">
            <a:avLst/>
          </a:prstGeom>
          <a:ln w="25400">
            <a:solidFill>
              <a:srgbClr val="AF5E24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63" name="Rectángulo redondeado"/>
          <p:cNvSpPr/>
          <p:nvPr/>
        </p:nvSpPr>
        <p:spPr>
          <a:xfrm>
            <a:off x="10231011" y="8108155"/>
            <a:ext cx="4096164" cy="1218062"/>
          </a:xfrm>
          <a:prstGeom prst="roundRect">
            <a:avLst>
              <a:gd name="adj" fmla="val 17135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4" name="CuadroTexto 11"/>
          <p:cNvSpPr txBox="1"/>
          <p:nvPr/>
        </p:nvSpPr>
        <p:spPr>
          <a:xfrm rot="21586677">
            <a:off x="10067318" y="8432883"/>
            <a:ext cx="4327756" cy="101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80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dirty="0"/>
              <a:t>34.378</a:t>
            </a:r>
            <a:endParaRPr dirty="0"/>
          </a:p>
        </p:txBody>
      </p:sp>
      <p:sp>
        <p:nvSpPr>
          <p:cNvPr id="68" name="Plato vendidos…"/>
          <p:cNvSpPr txBox="1"/>
          <p:nvPr/>
        </p:nvSpPr>
        <p:spPr>
          <a:xfrm>
            <a:off x="1311380" y="6980135"/>
            <a:ext cx="4986918" cy="1037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Platos ve</a:t>
            </a:r>
            <a:r>
              <a:rPr dirty="0" err="1"/>
              <a:t>ndidos</a:t>
            </a:r>
            <a:r>
              <a:rPr lang="es-419" dirty="0"/>
              <a:t> </a:t>
            </a:r>
          </a:p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lang="es-ES" dirty="0"/>
              <a:t>10</a:t>
            </a:r>
            <a:r>
              <a:rPr dirty="0"/>
              <a:t> </a:t>
            </a:r>
            <a:r>
              <a:rPr dirty="0" err="1"/>
              <a:t>días</a:t>
            </a:r>
            <a:endParaRPr dirty="0"/>
          </a:p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dirty="0"/>
              <a:t>del </a:t>
            </a:r>
            <a:r>
              <a:rPr dirty="0" err="1"/>
              <a:t>evento</a:t>
            </a:r>
            <a:endParaRPr dirty="0"/>
          </a:p>
        </p:txBody>
      </p:sp>
      <p:sp>
        <p:nvSpPr>
          <p:cNvPr id="2" name="Rectángulo redondeado">
            <a:extLst>
              <a:ext uri="{FF2B5EF4-FFF2-40B4-BE49-F238E27FC236}">
                <a16:creationId xmlns:a16="http://schemas.microsoft.com/office/drawing/2014/main" id="{E2911E16-778A-EBA3-539F-1A76AD29E664}"/>
              </a:ext>
            </a:extLst>
          </p:cNvPr>
          <p:cNvSpPr/>
          <p:nvPr/>
        </p:nvSpPr>
        <p:spPr>
          <a:xfrm>
            <a:off x="10247462" y="3947369"/>
            <a:ext cx="4020072" cy="1749516"/>
          </a:xfrm>
          <a:prstGeom prst="roundRect">
            <a:avLst>
              <a:gd name="adj" fmla="val 1822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es-ES" sz="5500" dirty="0">
                <a:latin typeface="Uni Neue Black" pitchFamily="50" charset="0"/>
              </a:rPr>
              <a:t>2024</a:t>
            </a:r>
            <a:endParaRPr sz="5500" dirty="0">
              <a:latin typeface="Uni Neue Black" pitchFamily="50" charset="0"/>
            </a:endParaRPr>
          </a:p>
        </p:txBody>
      </p:sp>
      <p:sp>
        <p:nvSpPr>
          <p:cNvPr id="4" name="Rectángulo redondeado">
            <a:extLst>
              <a:ext uri="{FF2B5EF4-FFF2-40B4-BE49-F238E27FC236}">
                <a16:creationId xmlns:a16="http://schemas.microsoft.com/office/drawing/2014/main" id="{28A9595E-9D5D-1288-7ADD-69BDA1F4D695}"/>
              </a:ext>
            </a:extLst>
          </p:cNvPr>
          <p:cNvSpPr/>
          <p:nvPr/>
        </p:nvSpPr>
        <p:spPr>
          <a:xfrm>
            <a:off x="1964650" y="8108155"/>
            <a:ext cx="4272340" cy="1199349"/>
          </a:xfrm>
          <a:prstGeom prst="roundRect">
            <a:avLst>
              <a:gd name="adj" fmla="val 17135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5" name="CuadroTexto 11">
            <a:extLst>
              <a:ext uri="{FF2B5EF4-FFF2-40B4-BE49-F238E27FC236}">
                <a16:creationId xmlns:a16="http://schemas.microsoft.com/office/drawing/2014/main" id="{3C36B79A-0DE8-5C79-D2DC-AFC516EE52DE}"/>
              </a:ext>
            </a:extLst>
          </p:cNvPr>
          <p:cNvSpPr txBox="1"/>
          <p:nvPr/>
        </p:nvSpPr>
        <p:spPr>
          <a:xfrm rot="21586677">
            <a:off x="1505876" y="8406449"/>
            <a:ext cx="4855481" cy="101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80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419" dirty="0"/>
              <a:t>24.598</a:t>
            </a:r>
            <a:endParaRPr dirty="0"/>
          </a:p>
        </p:txBody>
      </p:sp>
      <p:sp>
        <p:nvSpPr>
          <p:cNvPr id="6" name="Plato vendidos…">
            <a:extLst>
              <a:ext uri="{FF2B5EF4-FFF2-40B4-BE49-F238E27FC236}">
                <a16:creationId xmlns:a16="http://schemas.microsoft.com/office/drawing/2014/main" id="{FF8E0D7D-1E6E-67D6-C022-D93728959649}"/>
              </a:ext>
            </a:extLst>
          </p:cNvPr>
          <p:cNvSpPr txBox="1"/>
          <p:nvPr/>
        </p:nvSpPr>
        <p:spPr>
          <a:xfrm>
            <a:off x="1634949" y="9874497"/>
            <a:ext cx="4986918" cy="26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Platos servidos x2 </a:t>
            </a:r>
          </a:p>
        </p:txBody>
      </p:sp>
      <p:sp>
        <p:nvSpPr>
          <p:cNvPr id="7" name="Rectángulo redondeado">
            <a:extLst>
              <a:ext uri="{FF2B5EF4-FFF2-40B4-BE49-F238E27FC236}">
                <a16:creationId xmlns:a16="http://schemas.microsoft.com/office/drawing/2014/main" id="{35EFBF38-E6B0-A866-3BA5-7E72250B07A0}"/>
              </a:ext>
            </a:extLst>
          </p:cNvPr>
          <p:cNvSpPr/>
          <p:nvPr/>
        </p:nvSpPr>
        <p:spPr>
          <a:xfrm>
            <a:off x="2406176" y="10166003"/>
            <a:ext cx="3043910" cy="1425410"/>
          </a:xfrm>
          <a:prstGeom prst="roundRect">
            <a:avLst>
              <a:gd name="adj" fmla="val 2629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8" name="CuadroTexto 11">
            <a:extLst>
              <a:ext uri="{FF2B5EF4-FFF2-40B4-BE49-F238E27FC236}">
                <a16:creationId xmlns:a16="http://schemas.microsoft.com/office/drawing/2014/main" id="{5A55A3D8-3065-0DF0-239B-B79D46344F9C}"/>
              </a:ext>
            </a:extLst>
          </p:cNvPr>
          <p:cNvSpPr txBox="1"/>
          <p:nvPr/>
        </p:nvSpPr>
        <p:spPr>
          <a:xfrm rot="21586677">
            <a:off x="1357032" y="10557254"/>
            <a:ext cx="4855481" cy="101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80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419" dirty="0"/>
              <a:t>245</a:t>
            </a:r>
            <a:endParaRPr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10B72219-3C8B-3ACA-99C2-5E546CF79C2F}"/>
              </a:ext>
            </a:extLst>
          </p:cNvPr>
          <p:cNvGrpSpPr/>
          <p:nvPr/>
        </p:nvGrpSpPr>
        <p:grpSpPr>
          <a:xfrm>
            <a:off x="2256727" y="5262903"/>
            <a:ext cx="3300400" cy="1425410"/>
            <a:chOff x="2294715" y="5833096"/>
            <a:chExt cx="3300400" cy="1425410"/>
          </a:xfrm>
        </p:grpSpPr>
        <p:sp>
          <p:nvSpPr>
            <p:cNvPr id="371" name="Rectángulo redondeado"/>
            <p:cNvSpPr/>
            <p:nvPr/>
          </p:nvSpPr>
          <p:spPr>
            <a:xfrm>
              <a:off x="2294715" y="5833096"/>
              <a:ext cx="3300400" cy="1425410"/>
            </a:xfrm>
            <a:prstGeom prst="roundRect">
              <a:avLst>
                <a:gd name="adj" fmla="val 17135"/>
              </a:avLst>
            </a:prstGeom>
            <a:solidFill>
              <a:schemeClr val="accent5">
                <a:hueOff val="-82419"/>
                <a:satOff val="-9513"/>
                <a:lumOff val="-16343"/>
              </a:schemeClr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chemeClr val="accent5">
                      <a:lumOff val="-29866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dirty="0"/>
            </a:p>
          </p:txBody>
        </p:sp>
        <p:sp>
          <p:nvSpPr>
            <p:cNvPr id="372" name="CuadroTexto 11"/>
            <p:cNvSpPr txBox="1"/>
            <p:nvPr/>
          </p:nvSpPr>
          <p:spPr>
            <a:xfrm rot="21586677">
              <a:off x="2401901" y="6214807"/>
              <a:ext cx="3086028" cy="10122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 anchor="ctr">
              <a:spAutoFit/>
            </a:bodyPr>
            <a:lstStyle>
              <a:lvl1pPr algn="ctr" defTabSz="914400">
                <a:lnSpc>
                  <a:spcPct val="70000"/>
                </a:lnSpc>
                <a:spcBef>
                  <a:spcPts val="0"/>
                </a:spcBef>
                <a:defRPr sz="8000">
                  <a:solidFill>
                    <a:srgbClr val="FFFFFF"/>
                  </a:solidFill>
                  <a:latin typeface="Uni Neue Heavy"/>
                  <a:ea typeface="Uni Neue Heavy"/>
                  <a:cs typeface="Uni Neue Heavy"/>
                  <a:sym typeface="Uni Neue Heavy"/>
                </a:defRPr>
              </a:lvl1pPr>
            </a:lstStyle>
            <a:p>
              <a:r>
                <a:rPr lang="es-419" dirty="0"/>
                <a:t>12.300</a:t>
              </a:r>
              <a:endParaRPr dirty="0"/>
            </a:p>
          </p:txBody>
        </p:sp>
      </p:grpSp>
      <p:sp>
        <p:nvSpPr>
          <p:cNvPr id="17" name="Plato vendidos…">
            <a:extLst>
              <a:ext uri="{FF2B5EF4-FFF2-40B4-BE49-F238E27FC236}">
                <a16:creationId xmlns:a16="http://schemas.microsoft.com/office/drawing/2014/main" id="{286CF71B-9850-ED11-CC40-4B2F6FD3F348}"/>
              </a:ext>
            </a:extLst>
          </p:cNvPr>
          <p:cNvSpPr txBox="1"/>
          <p:nvPr/>
        </p:nvSpPr>
        <p:spPr>
          <a:xfrm>
            <a:off x="927542" y="11927359"/>
            <a:ext cx="6112230" cy="1424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Personas en promedio </a:t>
            </a:r>
          </a:p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visitaron</a:t>
            </a:r>
          </a:p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 al menos 1 a 3 </a:t>
            </a:r>
          </a:p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restaurantes</a:t>
            </a:r>
          </a:p>
        </p:txBody>
      </p:sp>
      <p:sp>
        <p:nvSpPr>
          <p:cNvPr id="18" name="Plato vendidos…">
            <a:extLst>
              <a:ext uri="{FF2B5EF4-FFF2-40B4-BE49-F238E27FC236}">
                <a16:creationId xmlns:a16="http://schemas.microsoft.com/office/drawing/2014/main" id="{C5D09090-5BC1-2756-653D-12C79E897245}"/>
              </a:ext>
            </a:extLst>
          </p:cNvPr>
          <p:cNvSpPr txBox="1"/>
          <p:nvPr/>
        </p:nvSpPr>
        <p:spPr>
          <a:xfrm>
            <a:off x="9646470" y="6913106"/>
            <a:ext cx="4986918" cy="1037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Platos ve</a:t>
            </a:r>
            <a:r>
              <a:rPr dirty="0" err="1"/>
              <a:t>ndidos</a:t>
            </a:r>
            <a:r>
              <a:rPr lang="es-419" dirty="0"/>
              <a:t> </a:t>
            </a:r>
          </a:p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lang="es-ES" dirty="0"/>
              <a:t>10</a:t>
            </a:r>
            <a:r>
              <a:rPr dirty="0"/>
              <a:t> </a:t>
            </a:r>
            <a:r>
              <a:rPr dirty="0" err="1"/>
              <a:t>días</a:t>
            </a:r>
            <a:endParaRPr dirty="0"/>
          </a:p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dirty="0"/>
              <a:t>del </a:t>
            </a:r>
            <a:r>
              <a:rPr dirty="0" err="1"/>
              <a:t>evento</a:t>
            </a:r>
            <a:endParaRPr dirty="0"/>
          </a:p>
        </p:txBody>
      </p:sp>
      <p:sp>
        <p:nvSpPr>
          <p:cNvPr id="65" name="Rectángulo redondeado"/>
          <p:cNvSpPr/>
          <p:nvPr/>
        </p:nvSpPr>
        <p:spPr>
          <a:xfrm>
            <a:off x="10149966" y="5334877"/>
            <a:ext cx="4153329" cy="1216275"/>
          </a:xfrm>
          <a:prstGeom prst="roundRect">
            <a:avLst>
              <a:gd name="adj" fmla="val 17135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6" name="CuadroTexto 11"/>
          <p:cNvSpPr txBox="1"/>
          <p:nvPr/>
        </p:nvSpPr>
        <p:spPr>
          <a:xfrm rot="21586677">
            <a:off x="10442871" y="5632699"/>
            <a:ext cx="3555611" cy="101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80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dirty="0"/>
              <a:t>17.189</a:t>
            </a:r>
            <a:endParaRPr dirty="0"/>
          </a:p>
        </p:txBody>
      </p:sp>
      <p:sp>
        <p:nvSpPr>
          <p:cNvPr id="20" name="Plato vendidos…">
            <a:extLst>
              <a:ext uri="{FF2B5EF4-FFF2-40B4-BE49-F238E27FC236}">
                <a16:creationId xmlns:a16="http://schemas.microsoft.com/office/drawing/2014/main" id="{2A082642-F3B3-8615-0D90-33E83B0ABB22}"/>
              </a:ext>
            </a:extLst>
          </p:cNvPr>
          <p:cNvSpPr txBox="1"/>
          <p:nvPr/>
        </p:nvSpPr>
        <p:spPr>
          <a:xfrm>
            <a:off x="9798551" y="9939279"/>
            <a:ext cx="4986918" cy="26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Platos servidos x2 </a:t>
            </a:r>
          </a:p>
        </p:txBody>
      </p:sp>
      <p:sp>
        <p:nvSpPr>
          <p:cNvPr id="22" name="Plato vendidos…">
            <a:extLst>
              <a:ext uri="{FF2B5EF4-FFF2-40B4-BE49-F238E27FC236}">
                <a16:creationId xmlns:a16="http://schemas.microsoft.com/office/drawing/2014/main" id="{9CD4588D-07DD-F907-72C7-6A9BE904F5F3}"/>
              </a:ext>
            </a:extLst>
          </p:cNvPr>
          <p:cNvSpPr txBox="1"/>
          <p:nvPr/>
        </p:nvSpPr>
        <p:spPr>
          <a:xfrm>
            <a:off x="9175013" y="11898613"/>
            <a:ext cx="6112230" cy="649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Promociones diarias vendidas </a:t>
            </a:r>
          </a:p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Por los participanes</a:t>
            </a:r>
          </a:p>
        </p:txBody>
      </p:sp>
      <p:sp>
        <p:nvSpPr>
          <p:cNvPr id="24" name="Rectángulo redondeado">
            <a:extLst>
              <a:ext uri="{FF2B5EF4-FFF2-40B4-BE49-F238E27FC236}">
                <a16:creationId xmlns:a16="http://schemas.microsoft.com/office/drawing/2014/main" id="{7C544D8B-F9ED-6B5C-E7FD-2D3ADB76F2EF}"/>
              </a:ext>
            </a:extLst>
          </p:cNvPr>
          <p:cNvSpPr/>
          <p:nvPr/>
        </p:nvSpPr>
        <p:spPr>
          <a:xfrm>
            <a:off x="10701664" y="10271025"/>
            <a:ext cx="3043910" cy="1172888"/>
          </a:xfrm>
          <a:prstGeom prst="roundRect">
            <a:avLst>
              <a:gd name="adj" fmla="val 2629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23" name="CuadroTexto 11">
            <a:extLst>
              <a:ext uri="{FF2B5EF4-FFF2-40B4-BE49-F238E27FC236}">
                <a16:creationId xmlns:a16="http://schemas.microsoft.com/office/drawing/2014/main" id="{BBA15CB0-796B-767F-10DE-B981581A6C7D}"/>
              </a:ext>
            </a:extLst>
          </p:cNvPr>
          <p:cNvSpPr txBox="1"/>
          <p:nvPr/>
        </p:nvSpPr>
        <p:spPr>
          <a:xfrm rot="21586677">
            <a:off x="9739126" y="10451135"/>
            <a:ext cx="4855481" cy="101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80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419" dirty="0"/>
              <a:t>18</a:t>
            </a:r>
            <a:endParaRPr dirty="0"/>
          </a:p>
        </p:txBody>
      </p:sp>
      <p:sp>
        <p:nvSpPr>
          <p:cNvPr id="27" name="Rectángulo redondeado">
            <a:extLst>
              <a:ext uri="{FF2B5EF4-FFF2-40B4-BE49-F238E27FC236}">
                <a16:creationId xmlns:a16="http://schemas.microsoft.com/office/drawing/2014/main" id="{C8063123-7976-516F-9F45-9BC4C938DDA1}"/>
              </a:ext>
            </a:extLst>
          </p:cNvPr>
          <p:cNvSpPr/>
          <p:nvPr/>
        </p:nvSpPr>
        <p:spPr>
          <a:xfrm>
            <a:off x="18017833" y="5262903"/>
            <a:ext cx="4020072" cy="1263159"/>
          </a:xfrm>
          <a:prstGeom prst="roundRect">
            <a:avLst>
              <a:gd name="adj" fmla="val 26299"/>
            </a:avLst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2" name="CuadroTexto 11">
            <a:extLst>
              <a:ext uri="{FF2B5EF4-FFF2-40B4-BE49-F238E27FC236}">
                <a16:creationId xmlns:a16="http://schemas.microsoft.com/office/drawing/2014/main" id="{A17503E7-C952-6BFF-B9DE-E5DCB5ECFC1F}"/>
              </a:ext>
            </a:extLst>
          </p:cNvPr>
          <p:cNvSpPr txBox="1"/>
          <p:nvPr/>
        </p:nvSpPr>
        <p:spPr>
          <a:xfrm rot="21586677">
            <a:off x="18500889" y="5652540"/>
            <a:ext cx="3086028" cy="920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80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7200" dirty="0"/>
              <a:t>18.044</a:t>
            </a:r>
            <a:endParaRPr sz="7200" dirty="0"/>
          </a:p>
        </p:txBody>
      </p:sp>
      <p:sp>
        <p:nvSpPr>
          <p:cNvPr id="43" name="Plato vendidos…">
            <a:extLst>
              <a:ext uri="{FF2B5EF4-FFF2-40B4-BE49-F238E27FC236}">
                <a16:creationId xmlns:a16="http://schemas.microsoft.com/office/drawing/2014/main" id="{B88053B1-4D9B-D98F-AC16-8BB8B29EB431}"/>
              </a:ext>
            </a:extLst>
          </p:cNvPr>
          <p:cNvSpPr txBox="1"/>
          <p:nvPr/>
        </p:nvSpPr>
        <p:spPr>
          <a:xfrm>
            <a:off x="17577642" y="6913106"/>
            <a:ext cx="4986918" cy="1037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Platos ve</a:t>
            </a:r>
            <a:r>
              <a:rPr dirty="0" err="1"/>
              <a:t>ndidos</a:t>
            </a:r>
            <a:r>
              <a:rPr lang="es-419" dirty="0"/>
              <a:t> </a:t>
            </a:r>
          </a:p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lang="es-ES" dirty="0"/>
              <a:t>10</a:t>
            </a:r>
            <a:r>
              <a:rPr dirty="0"/>
              <a:t> </a:t>
            </a:r>
            <a:r>
              <a:rPr dirty="0" err="1"/>
              <a:t>días</a:t>
            </a:r>
            <a:endParaRPr dirty="0"/>
          </a:p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dirty="0"/>
              <a:t>del </a:t>
            </a:r>
            <a:r>
              <a:rPr dirty="0" err="1"/>
              <a:t>evento</a:t>
            </a:r>
            <a:endParaRPr dirty="0"/>
          </a:p>
        </p:txBody>
      </p:sp>
      <p:sp>
        <p:nvSpPr>
          <p:cNvPr id="45" name="Plato vendidos…">
            <a:extLst>
              <a:ext uri="{FF2B5EF4-FFF2-40B4-BE49-F238E27FC236}">
                <a16:creationId xmlns:a16="http://schemas.microsoft.com/office/drawing/2014/main" id="{1333F34E-0239-C65E-DA9D-3501A2002DE2}"/>
              </a:ext>
            </a:extLst>
          </p:cNvPr>
          <p:cNvSpPr txBox="1"/>
          <p:nvPr/>
        </p:nvSpPr>
        <p:spPr>
          <a:xfrm>
            <a:off x="17659511" y="9743146"/>
            <a:ext cx="4986918" cy="26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>
              <a:lnSpc>
                <a:spcPct val="10000"/>
              </a:lnSpc>
              <a:spcBef>
                <a:spcPts val="2600"/>
              </a:spcBef>
              <a:defRPr sz="35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pPr>
            <a:r>
              <a:rPr lang="es-419" dirty="0"/>
              <a:t>Platos servidos x2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Rectángulo redondeado"/>
          <p:cNvSpPr/>
          <p:nvPr/>
        </p:nvSpPr>
        <p:spPr>
          <a:xfrm>
            <a:off x="6524735" y="7137281"/>
            <a:ext cx="11334530" cy="2419998"/>
          </a:xfrm>
          <a:prstGeom prst="roundRect">
            <a:avLst>
              <a:gd name="adj" fmla="val 1121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2" name="IMPACTO ECONÓMICO"/>
          <p:cNvSpPr txBox="1"/>
          <p:nvPr/>
        </p:nvSpPr>
        <p:spPr>
          <a:xfrm>
            <a:off x="6666776" y="7137281"/>
            <a:ext cx="11050448" cy="2441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7600">
                <a:solidFill>
                  <a:schemeClr val="accent2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dirty="0"/>
              <a:t>IMPACTO ECONÓMICO</a:t>
            </a:r>
            <a:endParaRPr lang="es-ES" dirty="0"/>
          </a:p>
          <a:p>
            <a:r>
              <a:rPr lang="es-ES" dirty="0"/>
              <a:t>2025</a:t>
            </a:r>
            <a:endParaRPr dirty="0"/>
          </a:p>
        </p:txBody>
      </p:sp>
      <p:sp>
        <p:nvSpPr>
          <p:cNvPr id="6" name="Rectángulo redondeado"/>
          <p:cNvSpPr/>
          <p:nvPr/>
        </p:nvSpPr>
        <p:spPr>
          <a:xfrm>
            <a:off x="16583135" y="3047999"/>
            <a:ext cx="1819165" cy="685801"/>
          </a:xfrm>
          <a:prstGeom prst="roundRect">
            <a:avLst>
              <a:gd name="adj" fmla="val 11214"/>
            </a:avLst>
          </a:prstGeom>
          <a:solidFill>
            <a:srgbClr val="3D06FF"/>
          </a:solidFill>
          <a:ln w="12700">
            <a:solidFill>
              <a:srgbClr val="3D06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" name="Rectángulo redondeado"/>
          <p:cNvSpPr/>
          <p:nvPr/>
        </p:nvSpPr>
        <p:spPr>
          <a:xfrm>
            <a:off x="20583635" y="11658600"/>
            <a:ext cx="3800365" cy="2057400"/>
          </a:xfrm>
          <a:prstGeom prst="roundRect">
            <a:avLst>
              <a:gd name="adj" fmla="val 1121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40988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650B5-7260-FBA4-0CDF-1EFAF5F1E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701601D-6777-B6B8-4FBC-376C00C95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3704" y="-1578509"/>
            <a:ext cx="6830871" cy="5278400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F54EB3A2-1200-9E94-7737-79F19E8F55E9}"/>
              </a:ext>
            </a:extLst>
          </p:cNvPr>
          <p:cNvGrpSpPr/>
          <p:nvPr/>
        </p:nvGrpSpPr>
        <p:grpSpPr>
          <a:xfrm>
            <a:off x="1335681" y="55588"/>
            <a:ext cx="19964400" cy="3137366"/>
            <a:chOff x="1755648" y="1550508"/>
            <a:chExt cx="19964400" cy="3137366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A5790CF4-E36F-BE01-C4C6-094CFD78A5B7}"/>
                </a:ext>
              </a:extLst>
            </p:cNvPr>
            <p:cNvSpPr txBox="1"/>
            <p:nvPr/>
          </p:nvSpPr>
          <p:spPr>
            <a:xfrm>
              <a:off x="1755648" y="1550508"/>
              <a:ext cx="13386816" cy="24801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3000" b="1" u="none" strike="noStrike" cap="none" spc="0" normalizeH="0" baseline="0" dirty="0">
                  <a:ln>
                    <a:noFill/>
                  </a:ln>
                  <a:solidFill>
                    <a:srgbClr val="6D238D"/>
                  </a:solidFill>
                  <a:effectLst/>
                  <a:uFillTx/>
                  <a:latin typeface="Uni Neue Black" pitchFamily="2" charset="0"/>
                  <a:sym typeface="Helvetica Neue"/>
                </a:rPr>
                <a:t>Ficha Técnica 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6864D2C9-4BCC-4439-76A1-C14706622A13}"/>
                </a:ext>
              </a:extLst>
            </p:cNvPr>
            <p:cNvSpPr txBox="1"/>
            <p:nvPr/>
          </p:nvSpPr>
          <p:spPr>
            <a:xfrm>
              <a:off x="1755648" y="3038705"/>
              <a:ext cx="19964400" cy="16491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7000" b="1" dirty="0">
                  <a:solidFill>
                    <a:schemeClr val="accent6">
                      <a:lumMod val="75000"/>
                    </a:schemeClr>
                  </a:solidFill>
                  <a:latin typeface="Uni Neue Black" pitchFamily="2" charset="0"/>
                </a:rPr>
                <a:t>Encuesta Sabe a Quindío</a:t>
              </a:r>
              <a:r>
                <a:rPr kumimoji="0" lang="es-ES" sz="7000" b="1" u="none" strike="noStrike" cap="none" spc="0" normalizeH="0" baseline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FillTx/>
                  <a:latin typeface="Uni Neue Black" pitchFamily="2" charset="0"/>
                  <a:sym typeface="Helvetica Neue"/>
                </a:rPr>
                <a:t> 2025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A6ACB6E8-922D-58E3-5975-5B0E33507CA0}"/>
              </a:ext>
            </a:extLst>
          </p:cNvPr>
          <p:cNvSpPr txBox="1"/>
          <p:nvPr/>
        </p:nvSpPr>
        <p:spPr>
          <a:xfrm>
            <a:off x="2933349" y="8080098"/>
            <a:ext cx="5376672" cy="13533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ED5C9183-EA9C-76FA-7430-B1905A776F08}"/>
              </a:ext>
            </a:extLst>
          </p:cNvPr>
          <p:cNvSpPr/>
          <p:nvPr/>
        </p:nvSpPr>
        <p:spPr>
          <a:xfrm>
            <a:off x="10702623" y="7126172"/>
            <a:ext cx="7823992" cy="214966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4A2ADAF1-72F0-B1ED-0C67-B8F9B246F7B0}"/>
              </a:ext>
            </a:extLst>
          </p:cNvPr>
          <p:cNvSpPr/>
          <p:nvPr/>
        </p:nvSpPr>
        <p:spPr>
          <a:xfrm>
            <a:off x="1906732" y="4722975"/>
            <a:ext cx="7823992" cy="214966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B6F5604-814F-1FCC-8328-1CA550CD4990}"/>
              </a:ext>
            </a:extLst>
          </p:cNvPr>
          <p:cNvSpPr txBox="1"/>
          <p:nvPr/>
        </p:nvSpPr>
        <p:spPr>
          <a:xfrm>
            <a:off x="4262881" y="4571571"/>
            <a:ext cx="6107106" cy="19107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4000" b="1" i="0" u="none" strike="noStrike" cap="none" spc="0" normalizeH="0" baseline="0" dirty="0">
                <a:ln>
                  <a:noFill/>
                </a:ln>
                <a:solidFill>
                  <a:srgbClr val="6D238D"/>
                </a:solidFill>
                <a:effectLst/>
                <a:uFillTx/>
                <a:latin typeface="Uni Neue Regular" pitchFamily="2" charset="0"/>
                <a:sym typeface="Helvetica Neue"/>
              </a:rPr>
              <a:t>Fecha de realización             </a:t>
            </a:r>
            <a:r>
              <a:rPr kumimoji="0" lang="es-ES" sz="4000" b="1" u="none" strike="noStrike" cap="none" spc="0" normalizeH="0" baseline="0" dirty="0">
                <a:ln>
                  <a:noFill/>
                </a:ln>
                <a:solidFill>
                  <a:srgbClr val="6D238D"/>
                </a:solidFill>
                <a:effectLst/>
                <a:uFillTx/>
                <a:latin typeface="Uni Neue Black" pitchFamily="2" charset="0"/>
                <a:sym typeface="Helvetica Neue"/>
              </a:rPr>
              <a:t>No</a:t>
            </a:r>
            <a:r>
              <a:rPr lang="es-ES" sz="4000" b="1" dirty="0">
                <a:solidFill>
                  <a:srgbClr val="6D238D"/>
                </a:solidFill>
                <a:latin typeface="Uni Neue Black" pitchFamily="2" charset="0"/>
              </a:rPr>
              <a:t>viembre </a:t>
            </a:r>
            <a:r>
              <a:rPr kumimoji="0" lang="es-ES" sz="4000" b="1" u="none" strike="noStrike" cap="none" spc="0" normalizeH="0" baseline="0" dirty="0">
                <a:ln>
                  <a:noFill/>
                </a:ln>
                <a:solidFill>
                  <a:srgbClr val="6D238D"/>
                </a:solidFill>
                <a:effectLst/>
                <a:uFillTx/>
                <a:latin typeface="Uni Neue Black" pitchFamily="2" charset="0"/>
                <a:sym typeface="Helvetica Neue"/>
              </a:rPr>
              <a:t> de 2025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D8220807-07D0-1C82-BB44-2F9262A24497}"/>
              </a:ext>
            </a:extLst>
          </p:cNvPr>
          <p:cNvGrpSpPr/>
          <p:nvPr/>
        </p:nvGrpSpPr>
        <p:grpSpPr>
          <a:xfrm>
            <a:off x="10702623" y="4395959"/>
            <a:ext cx="8764074" cy="2382208"/>
            <a:chOff x="10810501" y="3305458"/>
            <a:chExt cx="8764074" cy="2382208"/>
          </a:xfrm>
        </p:grpSpPr>
        <p:sp>
          <p:nvSpPr>
            <p:cNvPr id="37" name="Rectángulo redondeado 36">
              <a:extLst>
                <a:ext uri="{FF2B5EF4-FFF2-40B4-BE49-F238E27FC236}">
                  <a16:creationId xmlns:a16="http://schemas.microsoft.com/office/drawing/2014/main" id="{CB33F926-A4F1-39F2-5233-67E774483F31}"/>
                </a:ext>
              </a:extLst>
            </p:cNvPr>
            <p:cNvSpPr/>
            <p:nvPr/>
          </p:nvSpPr>
          <p:spPr>
            <a:xfrm>
              <a:off x="10810501" y="3538003"/>
              <a:ext cx="7823992" cy="214966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A24E592-1128-B771-1D64-241408DCCD16}"/>
                </a:ext>
              </a:extLst>
            </p:cNvPr>
            <p:cNvSpPr txBox="1"/>
            <p:nvPr/>
          </p:nvSpPr>
          <p:spPr>
            <a:xfrm>
              <a:off x="12926559" y="3305458"/>
              <a:ext cx="6648016" cy="2295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10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3500" b="1" u="none" strike="noStrike" cap="none" spc="0" normalizeH="0" baseline="0" dirty="0">
                  <a:ln>
                    <a:noFill/>
                  </a:ln>
                  <a:solidFill>
                    <a:srgbClr val="6D238D"/>
                  </a:solidFill>
                  <a:effectLst/>
                  <a:uFillTx/>
                  <a:latin typeface="Uni Neue Bold" pitchFamily="2" charset="0"/>
                  <a:sym typeface="Helvetica Neue"/>
                </a:rPr>
                <a:t>Población consultada                                                   </a:t>
              </a:r>
              <a:r>
                <a:rPr kumimoji="0" lang="es-ES" sz="3500" b="1" u="none" strike="noStrike" cap="none" spc="0" normalizeH="0" baseline="0" dirty="0">
                  <a:ln>
                    <a:noFill/>
                  </a:ln>
                  <a:solidFill>
                    <a:srgbClr val="6D238D"/>
                  </a:solidFill>
                  <a:effectLst/>
                  <a:uFillTx/>
                  <a:latin typeface="Uni Neue Black" pitchFamily="2" charset="0"/>
                  <a:sym typeface="Helvetica Neue"/>
                </a:rPr>
                <a:t>Empresarios del sector gastron</a:t>
              </a:r>
              <a:r>
                <a:rPr lang="es-ES" sz="3500" b="1" dirty="0">
                  <a:solidFill>
                    <a:srgbClr val="6D238D"/>
                  </a:solidFill>
                  <a:latin typeface="Uni Neue Black" pitchFamily="2" charset="0"/>
                </a:rPr>
                <a:t>ómico</a:t>
              </a:r>
              <a:endParaRPr kumimoji="0" lang="es-ES" sz="3500" b="1" u="none" strike="noStrike" cap="none" spc="0" normalizeH="0" baseline="0" dirty="0">
                <a:ln>
                  <a:noFill/>
                </a:ln>
                <a:solidFill>
                  <a:srgbClr val="6D238D"/>
                </a:solidFill>
                <a:effectLst/>
                <a:uFillTx/>
                <a:latin typeface="Uni Neue Black" pitchFamily="2" charset="0"/>
                <a:sym typeface="Helvetica Neue"/>
              </a:endParaRP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4ED7DAE-BE8E-B252-1FAE-68545208CE7B}"/>
              </a:ext>
            </a:extLst>
          </p:cNvPr>
          <p:cNvGrpSpPr/>
          <p:nvPr/>
        </p:nvGrpSpPr>
        <p:grpSpPr>
          <a:xfrm>
            <a:off x="1906732" y="7101818"/>
            <a:ext cx="9480370" cy="2314206"/>
            <a:chOff x="1837511" y="5790916"/>
            <a:chExt cx="9480370" cy="2314206"/>
          </a:xfrm>
        </p:grpSpPr>
        <p:sp>
          <p:nvSpPr>
            <p:cNvPr id="41" name="Rectángulo redondeado 40">
              <a:extLst>
                <a:ext uri="{FF2B5EF4-FFF2-40B4-BE49-F238E27FC236}">
                  <a16:creationId xmlns:a16="http://schemas.microsoft.com/office/drawing/2014/main" id="{7B54E93C-CC03-6996-5F13-C162F4BF8581}"/>
                </a:ext>
              </a:extLst>
            </p:cNvPr>
            <p:cNvSpPr/>
            <p:nvPr/>
          </p:nvSpPr>
          <p:spPr>
            <a:xfrm>
              <a:off x="1837511" y="5955459"/>
              <a:ext cx="7823992" cy="214966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042AFF15-CEAF-6E20-A20F-DDBC64359FDC}"/>
                </a:ext>
              </a:extLst>
            </p:cNvPr>
            <p:cNvGrpSpPr/>
            <p:nvPr/>
          </p:nvGrpSpPr>
          <p:grpSpPr>
            <a:xfrm>
              <a:off x="2146228" y="5790916"/>
              <a:ext cx="9171653" cy="1914472"/>
              <a:chOff x="2089431" y="5921797"/>
              <a:chExt cx="9171653" cy="1914472"/>
            </a:xfrm>
          </p:grpSpPr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1C888D73-5358-B616-8888-AF480FCD720C}"/>
                  </a:ext>
                </a:extLst>
              </p:cNvPr>
              <p:cNvSpPr txBox="1"/>
              <p:nvPr/>
            </p:nvSpPr>
            <p:spPr>
              <a:xfrm>
                <a:off x="3869684" y="5921797"/>
                <a:ext cx="7391400" cy="17876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8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4000" b="1" u="none" strike="noStrike" cap="none" spc="0" normalizeH="0" baseline="0" dirty="0">
                    <a:ln>
                      <a:noFill/>
                    </a:ln>
                    <a:solidFill>
                      <a:srgbClr val="6D238D"/>
                    </a:solidFill>
                    <a:effectLst/>
                    <a:uFillTx/>
                    <a:latin typeface="Uni Neue Bold" pitchFamily="2" charset="0"/>
                    <a:sym typeface="Helvetica Neue"/>
                  </a:rPr>
                  <a:t>Medio de aplicación               </a:t>
                </a:r>
                <a:r>
                  <a:rPr kumimoji="0" lang="es-ES" sz="4000" b="1" u="none" strike="noStrike" cap="none" spc="0" normalizeH="0" baseline="0" dirty="0">
                    <a:ln>
                      <a:noFill/>
                    </a:ln>
                    <a:solidFill>
                      <a:srgbClr val="6D238D"/>
                    </a:solidFill>
                    <a:effectLst/>
                    <a:uFillTx/>
                    <a:latin typeface="Uni Neue Black" pitchFamily="2" charset="0"/>
                    <a:sym typeface="Helvetica Neue"/>
                  </a:rPr>
                  <a:t>Virtual </a:t>
                </a:r>
              </a:p>
            </p:txBody>
          </p:sp>
          <p:pic>
            <p:nvPicPr>
              <p:cNvPr id="32" name="Imagen 31">
                <a:extLst>
                  <a:ext uri="{FF2B5EF4-FFF2-40B4-BE49-F238E27FC236}">
                    <a16:creationId xmlns:a16="http://schemas.microsoft.com/office/drawing/2014/main" id="{5B3D345A-E1A2-E910-4110-3B132C5A21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89431" y="6148433"/>
                <a:ext cx="1687836" cy="1687836"/>
              </a:xfrm>
              <a:prstGeom prst="rect">
                <a:avLst/>
              </a:prstGeom>
            </p:spPr>
          </p:pic>
        </p:grp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06E9EAF5-6F75-5338-7E79-95CC70CD7213}"/>
              </a:ext>
            </a:extLst>
          </p:cNvPr>
          <p:cNvGrpSpPr/>
          <p:nvPr/>
        </p:nvGrpSpPr>
        <p:grpSpPr>
          <a:xfrm>
            <a:off x="10809217" y="7008064"/>
            <a:ext cx="7424065" cy="2068046"/>
            <a:chOff x="11018728" y="5830812"/>
            <a:chExt cx="7424065" cy="2068046"/>
          </a:xfrm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5AF4D263-A523-5DD6-1A71-933139DCA9F9}"/>
                </a:ext>
              </a:extLst>
            </p:cNvPr>
            <p:cNvSpPr txBox="1"/>
            <p:nvPr/>
          </p:nvSpPr>
          <p:spPr>
            <a:xfrm>
              <a:off x="13066121" y="5830812"/>
              <a:ext cx="5376672" cy="1787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8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4000" b="1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Uni Neue Bold" pitchFamily="2" charset="0"/>
                  <a:sym typeface="Helvetica Neue"/>
                </a:rPr>
                <a:t>Tipo de muestreo </a:t>
              </a:r>
              <a:r>
                <a:rPr lang="es-ES" sz="4000" b="1" dirty="0">
                  <a:solidFill>
                    <a:srgbClr val="6D238D"/>
                  </a:solidFill>
                  <a:latin typeface="Uni Neue Black" pitchFamily="2" charset="0"/>
                </a:rPr>
                <a:t>Aleatorio simple </a:t>
              </a:r>
              <a:endParaRPr kumimoji="0" lang="es-ES" sz="4000" b="1" u="none" strike="noStrike" cap="none" spc="0" normalizeH="0" baseline="0" dirty="0">
                <a:ln>
                  <a:noFill/>
                </a:ln>
                <a:solidFill>
                  <a:srgbClr val="6D238D"/>
                </a:solidFill>
                <a:effectLst/>
                <a:uFillTx/>
                <a:latin typeface="Uni Neue Black" pitchFamily="2" charset="0"/>
                <a:sym typeface="Helvetica Neue"/>
              </a:endParaRPr>
            </a:p>
          </p:txBody>
        </p:sp>
        <p:pic>
          <p:nvPicPr>
            <p:cNvPr id="45" name="Imagen 44">
              <a:extLst>
                <a:ext uri="{FF2B5EF4-FFF2-40B4-BE49-F238E27FC236}">
                  <a16:creationId xmlns:a16="http://schemas.microsoft.com/office/drawing/2014/main" id="{C2325A26-81DE-0FFD-50A5-4A3600E88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8728" y="6032715"/>
              <a:ext cx="1866143" cy="1866143"/>
            </a:xfrm>
            <a:prstGeom prst="rect">
              <a:avLst/>
            </a:prstGeom>
          </p:spPr>
        </p:pic>
      </p:grpSp>
      <p:pic>
        <p:nvPicPr>
          <p:cNvPr id="47" name="Imagen 46">
            <a:extLst>
              <a:ext uri="{FF2B5EF4-FFF2-40B4-BE49-F238E27FC236}">
                <a16:creationId xmlns:a16="http://schemas.microsoft.com/office/drawing/2014/main" id="{5A6B918B-C225-C86A-A1A1-A70FD2FC63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485" y="4879313"/>
            <a:ext cx="1676139" cy="1676139"/>
          </a:xfrm>
          <a:prstGeom prst="rect">
            <a:avLst/>
          </a:prstGeom>
        </p:spPr>
      </p:pic>
      <p:sp>
        <p:nvSpPr>
          <p:cNvPr id="48" name="CuadroTexto 47">
            <a:extLst>
              <a:ext uri="{FF2B5EF4-FFF2-40B4-BE49-F238E27FC236}">
                <a16:creationId xmlns:a16="http://schemas.microsoft.com/office/drawing/2014/main" id="{C92CA96D-655F-1E4A-A788-F37701AD812B}"/>
              </a:ext>
            </a:extLst>
          </p:cNvPr>
          <p:cNvSpPr txBox="1"/>
          <p:nvPr/>
        </p:nvSpPr>
        <p:spPr>
          <a:xfrm>
            <a:off x="11317881" y="9554432"/>
            <a:ext cx="19964400" cy="15106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6000" b="1" u="none" strike="noStrike" cap="none" spc="0" normalizeH="0" baseline="0" dirty="0">
                <a:ln>
                  <a:noFill/>
                </a:ln>
                <a:solidFill>
                  <a:srgbClr val="6D238D"/>
                </a:solidFill>
                <a:effectLst/>
                <a:uFillTx/>
                <a:latin typeface="Uni Neue Bold" pitchFamily="2" charset="0"/>
                <a:sym typeface="Helvetica Neue"/>
              </a:rPr>
              <a:t>Total de encuestados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C13A9AB0-80D8-0BA2-6209-115A6A1F7EC2}"/>
              </a:ext>
            </a:extLst>
          </p:cNvPr>
          <p:cNvSpPr txBox="1"/>
          <p:nvPr/>
        </p:nvSpPr>
        <p:spPr>
          <a:xfrm>
            <a:off x="1318064" y="10717911"/>
            <a:ext cx="19964400" cy="20092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9600" b="1" dirty="0">
                <a:solidFill>
                  <a:schemeClr val="accent6">
                    <a:lumMod val="75000"/>
                  </a:schemeClr>
                </a:solidFill>
                <a:latin typeface="Uni Neue Black" pitchFamily="2" charset="0"/>
              </a:rPr>
              <a:t>94</a:t>
            </a:r>
            <a:endParaRPr kumimoji="0" lang="es-ES" sz="9600" b="1" u="none" strike="noStrike" cap="none" spc="0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FillTx/>
              <a:latin typeface="Uni Neue Black" pitchFamily="2" charset="0"/>
              <a:sym typeface="Helvetica Neue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4B83243E-956D-BC8A-50F9-1F28A2A941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509" y="4835035"/>
            <a:ext cx="1825886" cy="1825886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FAB6DC5A-A93E-4F73-380F-E15A540D67B6}"/>
              </a:ext>
            </a:extLst>
          </p:cNvPr>
          <p:cNvSpPr txBox="1"/>
          <p:nvPr/>
        </p:nvSpPr>
        <p:spPr>
          <a:xfrm>
            <a:off x="11300264" y="10557374"/>
            <a:ext cx="19964400" cy="20092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9600" b="1" dirty="0">
                <a:solidFill>
                  <a:schemeClr val="accent6">
                    <a:lumMod val="75000"/>
                  </a:schemeClr>
                </a:solidFill>
                <a:latin typeface="Uni Neue Black" pitchFamily="2" charset="0"/>
              </a:rPr>
              <a:t>54</a:t>
            </a:r>
            <a:endParaRPr kumimoji="0" lang="es-ES" sz="9600" b="1" u="none" strike="noStrike" cap="none" spc="0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FillTx/>
              <a:latin typeface="Uni Neue Black" pitchFamily="2" charset="0"/>
              <a:sym typeface="Helvetica Neue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1D5FDDA-0987-5B16-562D-6298607E3F76}"/>
              </a:ext>
            </a:extLst>
          </p:cNvPr>
          <p:cNvSpPr txBox="1"/>
          <p:nvPr/>
        </p:nvSpPr>
        <p:spPr>
          <a:xfrm>
            <a:off x="1335681" y="9545159"/>
            <a:ext cx="19964400" cy="15106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6000" b="1" dirty="0">
                <a:solidFill>
                  <a:srgbClr val="6D238D"/>
                </a:solidFill>
                <a:latin typeface="Uni Neue Bold" pitchFamily="2" charset="0"/>
              </a:rPr>
              <a:t>Empresarios participantes</a:t>
            </a:r>
            <a:endParaRPr kumimoji="0" lang="es-ES" sz="6000" b="1" u="none" strike="noStrike" cap="none" spc="0" normalizeH="0" baseline="0" dirty="0">
              <a:ln>
                <a:noFill/>
              </a:ln>
              <a:solidFill>
                <a:srgbClr val="6D238D"/>
              </a:solidFill>
              <a:effectLst/>
              <a:uFillTx/>
              <a:latin typeface="Uni Neue Bold" pitchFamily="2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27886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557AC-8AB9-E615-1E99-DF264CDAB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07BFA09-9B56-B554-8532-28B48C68534B}"/>
              </a:ext>
            </a:extLst>
          </p:cNvPr>
          <p:cNvSpPr/>
          <p:nvPr/>
        </p:nvSpPr>
        <p:spPr>
          <a:xfrm>
            <a:off x="-426720" y="-274320"/>
            <a:ext cx="14417040" cy="1798320"/>
          </a:xfrm>
          <a:prstGeom prst="roundRect">
            <a:avLst/>
          </a:prstGeom>
          <a:solidFill>
            <a:srgbClr val="00009E"/>
          </a:solidFill>
          <a:ln>
            <a:solidFill>
              <a:srgbClr val="0000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96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FB7BBD1-6940-9D01-0FAB-47CF45450D07}"/>
              </a:ext>
            </a:extLst>
          </p:cNvPr>
          <p:cNvSpPr txBox="1"/>
          <p:nvPr/>
        </p:nvSpPr>
        <p:spPr>
          <a:xfrm>
            <a:off x="2207764" y="432412"/>
            <a:ext cx="914807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Uni Neue Black" pitchFamily="50" charset="0"/>
              </a:rPr>
              <a:t>Promociones vendidas</a:t>
            </a:r>
            <a:endParaRPr lang="es-CO" b="1" dirty="0">
              <a:solidFill>
                <a:schemeClr val="bg1"/>
              </a:solidFill>
              <a:latin typeface="Uni Neue Black" pitchFamily="50" charset="0"/>
            </a:endParaRPr>
          </a:p>
        </p:txBody>
      </p:sp>
      <p:pic>
        <p:nvPicPr>
          <p:cNvPr id="20" name="Picture 19" descr="A coffee maker and a cup of coffee&#10;&#10;Description automatically generated">
            <a:extLst>
              <a:ext uri="{FF2B5EF4-FFF2-40B4-BE49-F238E27FC236}">
                <a16:creationId xmlns:a16="http://schemas.microsoft.com/office/drawing/2014/main" id="{8F31CC8F-D729-9368-EBBB-EFBBFE4732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910" r="37487"/>
          <a:stretch/>
        </p:blipFill>
        <p:spPr>
          <a:xfrm>
            <a:off x="-570539" y="10397368"/>
            <a:ext cx="4336330" cy="365747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0416DD-439E-EEA3-E399-0B7F99776160}"/>
              </a:ext>
            </a:extLst>
          </p:cNvPr>
          <p:cNvSpPr/>
          <p:nvPr/>
        </p:nvSpPr>
        <p:spPr>
          <a:xfrm>
            <a:off x="841110" y="3069458"/>
            <a:ext cx="9389100" cy="222472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7200" b="1" dirty="0">
                <a:solidFill>
                  <a:schemeClr val="bg1"/>
                </a:solidFill>
                <a:latin typeface="Uni Neue Black" pitchFamily="2" charset="0"/>
              </a:rPr>
              <a:t>18.044</a:t>
            </a:r>
            <a:r>
              <a:rPr lang="es-ES" sz="7200" b="1" dirty="0">
                <a:solidFill>
                  <a:schemeClr val="bg1"/>
                </a:solidFill>
                <a:latin typeface="Uni Neue Black" pitchFamily="2" charset="0"/>
              </a:rPr>
              <a:t> </a:t>
            </a:r>
            <a:r>
              <a:rPr lang="es-ES" dirty="0">
                <a:latin typeface="Uni Neue Bold" pitchFamily="50" charset="0"/>
              </a:rPr>
              <a:t>promociones vendidas entre los encuestados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6B6A51-A7C1-004B-DD0E-9A2390756CCF}"/>
              </a:ext>
            </a:extLst>
          </p:cNvPr>
          <p:cNvSpPr/>
          <p:nvPr/>
        </p:nvSpPr>
        <p:spPr>
          <a:xfrm>
            <a:off x="11900263" y="3126711"/>
            <a:ext cx="10748346" cy="222472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600" dirty="0">
                <a:latin typeface="Uni Neue Black" pitchFamily="50" charset="0"/>
              </a:rPr>
              <a:t>+ de 36.000  </a:t>
            </a:r>
            <a:r>
              <a:rPr lang="es-ES" sz="6600" dirty="0">
                <a:latin typeface="Uni Neue Bold" pitchFamily="50" charset="0"/>
              </a:rPr>
              <a:t>platos</a:t>
            </a:r>
          </a:p>
        </p:txBody>
      </p:sp>
      <p:pic>
        <p:nvPicPr>
          <p:cNvPr id="9" name="Logo sabe a quindío.png" descr="Logo sabe a quindí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0210" y="-2499046"/>
            <a:ext cx="18848340" cy="1060219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Rectangle: Rounded Corners 5">
            <a:extLst>
              <a:ext uri="{FF2B5EF4-FFF2-40B4-BE49-F238E27FC236}">
                <a16:creationId xmlns:a16="http://schemas.microsoft.com/office/drawing/2014/main" id="{A46B6A51-A7C1-004B-DD0E-9A2390756CCF}"/>
              </a:ext>
            </a:extLst>
          </p:cNvPr>
          <p:cNvSpPr/>
          <p:nvPr/>
        </p:nvSpPr>
        <p:spPr>
          <a:xfrm>
            <a:off x="507693" y="7346139"/>
            <a:ext cx="9389100" cy="222472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000" b="1" dirty="0">
                <a:solidFill>
                  <a:schemeClr val="bg1"/>
                </a:solidFill>
                <a:latin typeface="Uni Neue Black" pitchFamily="2" charset="0"/>
              </a:rPr>
              <a:t>498.701.800</a:t>
            </a:r>
            <a:endParaRPr lang="es-ES" sz="8000" b="1" dirty="0">
              <a:solidFill>
                <a:schemeClr val="bg1"/>
              </a:solidFill>
              <a:latin typeface="Uni Neue Black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4EE4217-9638-D84E-2AF4-5394B737013A}"/>
              </a:ext>
            </a:extLst>
          </p:cNvPr>
          <p:cNvSpPr txBox="1"/>
          <p:nvPr/>
        </p:nvSpPr>
        <p:spPr>
          <a:xfrm>
            <a:off x="1507946" y="5753146"/>
            <a:ext cx="8055429" cy="13444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dirty="0"/>
              <a:t>DERRAMA ECOONÓMICA</a:t>
            </a:r>
            <a:endParaRPr kumimoji="0" lang="es-ES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64E073F-85C0-AB96-6ACB-EB34CC4B6EDA}"/>
              </a:ext>
            </a:extLst>
          </p:cNvPr>
          <p:cNvSpPr txBox="1"/>
          <p:nvPr/>
        </p:nvSpPr>
        <p:spPr>
          <a:xfrm>
            <a:off x="10192317" y="5982008"/>
            <a:ext cx="14164237" cy="541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La derrama económica presentada corresponde exclusivamente a las ventas reportadas por los 94 establecimientos participantes durante los 10 días del festival Sabe a Quindío, basada en los platos promocionales. Este valor no incluye ingresos por bebidas, acompañamientos, adiciones u otros consumos adicionales, por lo que la derrama real del evento puede ser superior a la aquí registrada.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09810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6E5A9-F2C4-73C8-4E7C-076D0E151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EC6F512B-7FC1-36EF-3673-CF62390D1326}"/>
              </a:ext>
            </a:extLst>
          </p:cNvPr>
          <p:cNvSpPr/>
          <p:nvPr/>
        </p:nvSpPr>
        <p:spPr>
          <a:xfrm>
            <a:off x="-426720" y="-274320"/>
            <a:ext cx="14417040" cy="1798320"/>
          </a:xfrm>
          <a:prstGeom prst="roundRect">
            <a:avLst/>
          </a:prstGeom>
          <a:solidFill>
            <a:srgbClr val="00009E"/>
          </a:solidFill>
          <a:ln>
            <a:solidFill>
              <a:srgbClr val="0000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9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38A0B9-69A3-7FBF-D78F-2E4301691F8F}"/>
              </a:ext>
            </a:extLst>
          </p:cNvPr>
          <p:cNvSpPr txBox="1"/>
          <p:nvPr/>
        </p:nvSpPr>
        <p:spPr>
          <a:xfrm>
            <a:off x="-2560320" y="1"/>
            <a:ext cx="18684240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800" dirty="0">
                <a:solidFill>
                  <a:schemeClr val="bg1"/>
                </a:solidFill>
                <a:latin typeface="Uni Neue Black" pitchFamily="50" charset="0"/>
              </a:rPr>
              <a:t>RESPUESTAS</a:t>
            </a:r>
            <a:endParaRPr lang="es-CO" sz="6800" dirty="0">
              <a:solidFill>
                <a:schemeClr val="bg1"/>
              </a:solidFill>
              <a:latin typeface="Uni Neue Black" pitchFamily="50" charset="0"/>
            </a:endParaRPr>
          </a:p>
        </p:txBody>
      </p:sp>
      <p:sp>
        <p:nvSpPr>
          <p:cNvPr id="9" name="CuadroTexto 6">
            <a:extLst>
              <a:ext uri="{FF2B5EF4-FFF2-40B4-BE49-F238E27FC236}">
                <a16:creationId xmlns:a16="http://schemas.microsoft.com/office/drawing/2014/main" id="{92C1355F-DB85-8FB5-4F88-FEF7AC9B064A}"/>
              </a:ext>
            </a:extLst>
          </p:cNvPr>
          <p:cNvSpPr txBox="1"/>
          <p:nvPr/>
        </p:nvSpPr>
        <p:spPr>
          <a:xfrm>
            <a:off x="1496564" y="2662200"/>
            <a:ext cx="9148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/>
              <a:t>Visibilidad y posicionamiento de los restaurantes</a:t>
            </a:r>
            <a:endParaRPr lang="es-CO" sz="4000" b="1" dirty="0">
              <a:latin typeface="Uni Neue Black" pitchFamily="50" charset="0"/>
            </a:endParaRPr>
          </a:p>
        </p:txBody>
      </p:sp>
      <p:pic>
        <p:nvPicPr>
          <p:cNvPr id="10" name="Logo sabe a quindío.png" descr="Logo sabe a quindío.png"/>
          <p:cNvPicPr>
            <a:picLocks noChangeAspect="1"/>
          </p:cNvPicPr>
          <p:nvPr/>
        </p:nvPicPr>
        <p:blipFill rotWithShape="1">
          <a:blip r:embed="rId3"/>
          <a:srcRect b="25549"/>
          <a:stretch/>
        </p:blipFill>
        <p:spPr>
          <a:xfrm>
            <a:off x="10644636" y="-2829559"/>
            <a:ext cx="18848340" cy="772737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8C53707-9C7D-0B9A-4533-EFEBB808ABF5}"/>
              </a:ext>
            </a:extLst>
          </p:cNvPr>
          <p:cNvSpPr txBox="1"/>
          <p:nvPr/>
        </p:nvSpPr>
        <p:spPr>
          <a:xfrm>
            <a:off x="1496564" y="4667318"/>
            <a:ext cx="16045542" cy="14219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83,3 % </a:t>
            </a:r>
            <a:r>
              <a:rPr lang="es-ES" dirty="0"/>
              <a:t>Reportó una buena o significativa dinamización de sus redes sociales.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93DA7E6-C84A-7F47-60BB-E668B1BA30C2}"/>
              </a:ext>
            </a:extLst>
          </p:cNvPr>
          <p:cNvSpPr txBox="1"/>
          <p:nvPr/>
        </p:nvSpPr>
        <p:spPr>
          <a:xfrm>
            <a:off x="1496564" y="6453552"/>
            <a:ext cx="16045542" cy="39056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94,4 % </a:t>
            </a:r>
            <a:r>
              <a:rPr lang="es-ES" dirty="0"/>
              <a:t>Manifestó interés en participar nuevamente en el festival.</a:t>
            </a:r>
          </a:p>
          <a:p>
            <a:r>
              <a:rPr lang="es-ES" dirty="0"/>
              <a:t>El 58% evidenció aumento de seguidores </a:t>
            </a:r>
          </a:p>
          <a:p>
            <a:pPr>
              <a:buNone/>
            </a:pPr>
            <a:endParaRPr lang="es-ES" dirty="0"/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DC02CE18-9ADD-24C8-674D-C7A19B1471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5958557"/>
              </p:ext>
            </p:extLst>
          </p:nvPr>
        </p:nvGraphicFramePr>
        <p:xfrm>
          <a:off x="11609393" y="9722434"/>
          <a:ext cx="9942786" cy="3424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9C31C9EB-14E8-24FA-97D4-D1871ADE02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7228325"/>
              </p:ext>
            </p:extLst>
          </p:nvPr>
        </p:nvGraphicFramePr>
        <p:xfrm>
          <a:off x="2377966" y="9020877"/>
          <a:ext cx="8807667" cy="4167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01083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3F390-006F-17CD-4801-8F0489314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1D12B838-2D2D-46F4-7D0E-135544308B9B}"/>
              </a:ext>
            </a:extLst>
          </p:cNvPr>
          <p:cNvSpPr/>
          <p:nvPr/>
        </p:nvSpPr>
        <p:spPr>
          <a:xfrm>
            <a:off x="-426720" y="-274320"/>
            <a:ext cx="14417040" cy="1798320"/>
          </a:xfrm>
          <a:prstGeom prst="roundRect">
            <a:avLst/>
          </a:prstGeom>
          <a:solidFill>
            <a:srgbClr val="00009E"/>
          </a:solidFill>
          <a:ln>
            <a:solidFill>
              <a:srgbClr val="0000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9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4005BB-AE63-4D8A-6226-E3CC41E8E83D}"/>
              </a:ext>
            </a:extLst>
          </p:cNvPr>
          <p:cNvSpPr txBox="1"/>
          <p:nvPr/>
        </p:nvSpPr>
        <p:spPr>
          <a:xfrm>
            <a:off x="-2560320" y="1"/>
            <a:ext cx="18684240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800" dirty="0">
                <a:solidFill>
                  <a:schemeClr val="bg1"/>
                </a:solidFill>
                <a:latin typeface="Uni Neue Black" pitchFamily="50" charset="0"/>
              </a:rPr>
              <a:t>RESPUESTAS</a:t>
            </a:r>
            <a:endParaRPr lang="es-CO" sz="6800" dirty="0">
              <a:solidFill>
                <a:schemeClr val="bg1"/>
              </a:solidFill>
              <a:latin typeface="Uni Neue Black" pitchFamily="50" charset="0"/>
            </a:endParaRPr>
          </a:p>
        </p:txBody>
      </p:sp>
      <p:pic>
        <p:nvPicPr>
          <p:cNvPr id="10" name="Logo sabe a quindío.png" descr="Logo sabe a quindío.png">
            <a:extLst>
              <a:ext uri="{FF2B5EF4-FFF2-40B4-BE49-F238E27FC236}">
                <a16:creationId xmlns:a16="http://schemas.microsoft.com/office/drawing/2014/main" id="{E37610DD-F4BE-B3B2-E1F8-492D62ECF0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549"/>
          <a:stretch/>
        </p:blipFill>
        <p:spPr>
          <a:xfrm>
            <a:off x="10644636" y="-2829559"/>
            <a:ext cx="18848340" cy="7727377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47BDCFF-DB6B-C399-BBC1-EE7637568224}"/>
              </a:ext>
            </a:extLst>
          </p:cNvPr>
          <p:cNvSpPr txBox="1"/>
          <p:nvPr/>
        </p:nvSpPr>
        <p:spPr>
          <a:xfrm>
            <a:off x="881742" y="3948075"/>
            <a:ext cx="16045542" cy="27515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dirty="0"/>
              <a:t>Sabe a Quindío contribuyó a atraer nuevos consumidores a los establecimientos participantes y generó oportunidades de contratación temporal durante los diez días del festival.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70148E8-BA09-AF3D-3D6B-A7C9FBF6F9D8}"/>
              </a:ext>
            </a:extLst>
          </p:cNvPr>
          <p:cNvSpPr txBox="1"/>
          <p:nvPr/>
        </p:nvSpPr>
        <p:spPr>
          <a:xfrm>
            <a:off x="881742" y="2727052"/>
            <a:ext cx="16045542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dirty="0"/>
              <a:t>Nuevos clientes y generación de empleo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D12CFF-B420-A892-4BB3-D8873DD0C29C}"/>
              </a:ext>
            </a:extLst>
          </p:cNvPr>
          <p:cNvSpPr txBox="1"/>
          <p:nvPr/>
        </p:nvSpPr>
        <p:spPr>
          <a:xfrm>
            <a:off x="1186543" y="7163490"/>
            <a:ext cx="16045542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90,7 % </a:t>
            </a:r>
            <a:r>
              <a:rPr lang="es-ES" dirty="0"/>
              <a:t>Reportó nuevos clientes durante el festival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13B0A41-020F-A145-D28A-70B8C2CCE4DF}"/>
              </a:ext>
            </a:extLst>
          </p:cNvPr>
          <p:cNvSpPr txBox="1"/>
          <p:nvPr/>
        </p:nvSpPr>
        <p:spPr>
          <a:xfrm>
            <a:off x="1186543" y="9626392"/>
            <a:ext cx="16045542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48 % </a:t>
            </a:r>
            <a:r>
              <a:rPr lang="es-ES" dirty="0"/>
              <a:t>Contrató personal adicional</a:t>
            </a:r>
          </a:p>
        </p:txBody>
      </p:sp>
    </p:spTree>
    <p:extLst>
      <p:ext uri="{BB962C8B-B14F-4D97-AF65-F5344CB8AC3E}">
        <p14:creationId xmlns:p14="http://schemas.microsoft.com/office/powerpoint/2010/main" val="4106017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86238-1289-BD6B-F886-673A841B8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A3BA1A1A-A711-C48D-FF5A-964F0948B42F}"/>
              </a:ext>
            </a:extLst>
          </p:cNvPr>
          <p:cNvSpPr/>
          <p:nvPr/>
        </p:nvSpPr>
        <p:spPr>
          <a:xfrm>
            <a:off x="-426720" y="-274320"/>
            <a:ext cx="14417040" cy="1798320"/>
          </a:xfrm>
          <a:prstGeom prst="roundRect">
            <a:avLst/>
          </a:prstGeom>
          <a:solidFill>
            <a:srgbClr val="00009E"/>
          </a:solidFill>
          <a:ln>
            <a:solidFill>
              <a:srgbClr val="0000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9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D251FE-ADA5-B636-F044-6B8DAFE7746B}"/>
              </a:ext>
            </a:extLst>
          </p:cNvPr>
          <p:cNvSpPr txBox="1"/>
          <p:nvPr/>
        </p:nvSpPr>
        <p:spPr>
          <a:xfrm>
            <a:off x="-2560320" y="1"/>
            <a:ext cx="18684240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800" dirty="0">
                <a:solidFill>
                  <a:schemeClr val="bg1"/>
                </a:solidFill>
                <a:latin typeface="Uni Neue Black" pitchFamily="50" charset="0"/>
              </a:rPr>
              <a:t>RESPUESTAS</a:t>
            </a:r>
            <a:endParaRPr lang="es-CO" sz="6800" dirty="0">
              <a:solidFill>
                <a:schemeClr val="bg1"/>
              </a:solidFill>
              <a:latin typeface="Uni Neue Black" pitchFamily="50" charset="0"/>
            </a:endParaRPr>
          </a:p>
        </p:txBody>
      </p:sp>
      <p:pic>
        <p:nvPicPr>
          <p:cNvPr id="10" name="Logo sabe a quindío.png" descr="Logo sabe a quindío.png">
            <a:extLst>
              <a:ext uri="{FF2B5EF4-FFF2-40B4-BE49-F238E27FC236}">
                <a16:creationId xmlns:a16="http://schemas.microsoft.com/office/drawing/2014/main" id="{D8522958-ED81-8E14-493F-59322F9D01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5549"/>
          <a:stretch/>
        </p:blipFill>
        <p:spPr>
          <a:xfrm>
            <a:off x="10644636" y="-2829559"/>
            <a:ext cx="18848340" cy="7727377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F661E43-0609-E886-5C74-66080D37EC45}"/>
              </a:ext>
            </a:extLst>
          </p:cNvPr>
          <p:cNvSpPr txBox="1"/>
          <p:nvPr/>
        </p:nvSpPr>
        <p:spPr>
          <a:xfrm>
            <a:off x="1061136" y="2698714"/>
            <a:ext cx="16045542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dirty="0"/>
              <a:t>Resultados económicos para los restaurantes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03688D2-14B5-D5D1-54E9-2BBEC29E95E7}"/>
              </a:ext>
            </a:extLst>
          </p:cNvPr>
          <p:cNvSpPr txBox="1"/>
          <p:nvPr/>
        </p:nvSpPr>
        <p:spPr>
          <a:xfrm>
            <a:off x="1061136" y="4141631"/>
            <a:ext cx="16045542" cy="20867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dirty="0"/>
              <a:t>El 77,8 % de los empresarios encuestados manifestó haber obtenido beneficios económicos acordes o superiores a sus expectativas.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88B4A5B4-C062-F8C1-B127-90CC9B9F9E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238177"/>
              </p:ext>
            </p:extLst>
          </p:nvPr>
        </p:nvGraphicFramePr>
        <p:xfrm>
          <a:off x="2866288" y="6562403"/>
          <a:ext cx="6348248" cy="4091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8" name="Gracias, Quindío 🙌🏻Vivimos una fiesta de sabor, creatividad y tradición gracias a cada comensa">
            <a:hlinkClick r:id="" action="ppaction://media"/>
            <a:extLst>
              <a:ext uri="{FF2B5EF4-FFF2-40B4-BE49-F238E27FC236}">
                <a16:creationId xmlns:a16="http://schemas.microsoft.com/office/drawing/2014/main" id="{8CBC7CC2-0A57-DF63-FE98-3388AC985A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945712" y="2698714"/>
            <a:ext cx="457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9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Ganador por segundo </a:t>
            </a:r>
            <a:br>
              <a:rPr lang="es-ES" dirty="0"/>
            </a:br>
            <a:r>
              <a:rPr lang="es-ES" dirty="0"/>
              <a:t>año consecutivo  </a:t>
            </a:r>
            <a:endParaRPr lang="es-CO" dirty="0"/>
          </a:p>
        </p:txBody>
      </p:sp>
      <p:pic>
        <p:nvPicPr>
          <p:cNvPr id="4" name="Logo sabe a quindío.png" descr="Logo sabe a quindí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3595" y="-2827952"/>
            <a:ext cx="18848340" cy="1060219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ángulo redondeado"/>
          <p:cNvSpPr/>
          <p:nvPr/>
        </p:nvSpPr>
        <p:spPr>
          <a:xfrm>
            <a:off x="19719738" y="8033130"/>
            <a:ext cx="457200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8" name="CuadroTexto 7"/>
          <p:cNvSpPr txBox="1"/>
          <p:nvPr/>
        </p:nvSpPr>
        <p:spPr>
          <a:xfrm rot="21586677">
            <a:off x="17673236" y="8146157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VIDEO</a:t>
            </a:r>
            <a:endParaRPr sz="40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70E3B1C-BE6A-76EB-B007-6F8024C086F7}"/>
              </a:ext>
            </a:extLst>
          </p:cNvPr>
          <p:cNvSpPr txBox="1"/>
          <p:nvPr/>
        </p:nvSpPr>
        <p:spPr>
          <a:xfrm>
            <a:off x="1206500" y="4386322"/>
            <a:ext cx="14543314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MOKA </a:t>
            </a:r>
          </a:p>
        </p:txBody>
      </p:sp>
      <p:pic>
        <p:nvPicPr>
          <p:cNvPr id="12" name="🏆🍽️ Por segundo año consecutivo, Moka es el restaurante ganador del Festival Sabe a Quindío de">
            <a:hlinkClick r:id="" action="ppaction://media"/>
            <a:extLst>
              <a:ext uri="{FF2B5EF4-FFF2-40B4-BE49-F238E27FC236}">
                <a16:creationId xmlns:a16="http://schemas.microsoft.com/office/drawing/2014/main" id="{14424CAD-3F67-A6ED-8DC2-ECBE610039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628894" y="-15040"/>
            <a:ext cx="771525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9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Rectángulo redondeado"/>
          <p:cNvSpPr/>
          <p:nvPr/>
        </p:nvSpPr>
        <p:spPr>
          <a:xfrm>
            <a:off x="6524735" y="7137281"/>
            <a:ext cx="11334530" cy="2419998"/>
          </a:xfrm>
          <a:prstGeom prst="roundRect">
            <a:avLst>
              <a:gd name="adj" fmla="val 1121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2" name="IMPACTO ECONÓMICO"/>
          <p:cNvSpPr txBox="1"/>
          <p:nvPr/>
        </p:nvSpPr>
        <p:spPr>
          <a:xfrm>
            <a:off x="9196791" y="6887444"/>
            <a:ext cx="5990422" cy="316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7600">
                <a:solidFill>
                  <a:schemeClr val="accent2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19900" dirty="0"/>
              <a:t>2026</a:t>
            </a:r>
            <a:endParaRPr sz="19900" dirty="0"/>
          </a:p>
        </p:txBody>
      </p:sp>
      <p:sp>
        <p:nvSpPr>
          <p:cNvPr id="4" name="Redondear rectángulo de esquina del mismo lado 3"/>
          <p:cNvSpPr/>
          <p:nvPr/>
        </p:nvSpPr>
        <p:spPr>
          <a:xfrm>
            <a:off x="16459200" y="3056709"/>
            <a:ext cx="1881051" cy="548640"/>
          </a:xfrm>
          <a:prstGeom prst="round2SameRect">
            <a:avLst/>
          </a:prstGeom>
          <a:solidFill>
            <a:srgbClr val="3D06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1411925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Rectángulo redondeado"/>
          <p:cNvSpPr/>
          <p:nvPr/>
        </p:nvSpPr>
        <p:spPr>
          <a:xfrm>
            <a:off x="3325385" y="3551860"/>
            <a:ext cx="8585748" cy="2366270"/>
          </a:xfrm>
          <a:prstGeom prst="roundRect">
            <a:avLst>
              <a:gd name="adj" fmla="val 15144"/>
            </a:avLst>
          </a:prstGeom>
          <a:solidFill>
            <a:schemeClr val="accent6">
              <a:satOff val="-20754"/>
              <a:lumOff val="-1673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4">
                    <a:hueOff val="-1247790"/>
                    <a:lumOff val="-1232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20" name="CuadroTexto 11"/>
          <p:cNvSpPr txBox="1"/>
          <p:nvPr/>
        </p:nvSpPr>
        <p:spPr>
          <a:xfrm rot="21586677">
            <a:off x="3751522" y="3908225"/>
            <a:ext cx="7733474" cy="165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lnSpc>
                <a:spcPct val="80000"/>
              </a:lnSpc>
              <a:spcBef>
                <a:spcPts val="0"/>
              </a:spcBef>
              <a:defRPr sz="91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dirty="0"/>
              <a:t>DESCRIPCIÓN</a:t>
            </a:r>
          </a:p>
        </p:txBody>
      </p:sp>
      <p:sp>
        <p:nvSpPr>
          <p:cNvPr id="321" name="CuadroTexto 7"/>
          <p:cNvSpPr txBox="1"/>
          <p:nvPr/>
        </p:nvSpPr>
        <p:spPr>
          <a:xfrm>
            <a:off x="2384281" y="6897257"/>
            <a:ext cx="10467956" cy="28168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spcBef>
                <a:spcPts val="0"/>
              </a:spcBef>
              <a:defRPr sz="4300">
                <a:latin typeface="Uni Neue Bold"/>
                <a:ea typeface="Uni Neue Bold"/>
                <a:cs typeface="Uni Neue Bold"/>
                <a:sym typeface="Uni Neue Bold"/>
              </a:defRPr>
            </a:pPr>
            <a:r>
              <a:rPr dirty="0"/>
              <a:t>Durante </a:t>
            </a:r>
            <a:r>
              <a:rPr dirty="0">
                <a:solidFill>
                  <a:srgbClr val="9C0BB7"/>
                </a:solidFill>
                <a:latin typeface="Uni Neue Black"/>
                <a:ea typeface="Uni Neue Black"/>
                <a:cs typeface="Uni Neue Black"/>
                <a:sym typeface="Uni Neue Black"/>
              </a:rPr>
              <a:t>10 DÍAS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restaurantes</a:t>
            </a:r>
            <a:r>
              <a:rPr dirty="0"/>
              <a:t>  </a:t>
            </a:r>
            <a:r>
              <a:rPr dirty="0" err="1"/>
              <a:t>promoverán</a:t>
            </a:r>
            <a:r>
              <a:rPr dirty="0"/>
              <a:t> un </a:t>
            </a:r>
            <a:r>
              <a:rPr dirty="0" err="1"/>
              <a:t>plato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 </a:t>
            </a:r>
            <a:r>
              <a:rPr dirty="0">
                <a:solidFill>
                  <a:srgbClr val="9C0BB7"/>
                </a:solidFill>
                <a:latin typeface="Uni Neue Black"/>
                <a:ea typeface="Uni Neue Black"/>
                <a:cs typeface="Uni Neue Black"/>
                <a:sym typeface="Uni Neue Black"/>
              </a:rPr>
              <a:t>PROMOCIÓN 2 X 1 </a:t>
            </a:r>
            <a:r>
              <a:rPr dirty="0"/>
              <a:t>el </a:t>
            </a:r>
            <a:r>
              <a:rPr dirty="0" err="1"/>
              <a:t>cual</a:t>
            </a:r>
            <a:r>
              <a:rPr dirty="0"/>
              <a:t> </a:t>
            </a:r>
            <a:r>
              <a:rPr dirty="0" err="1"/>
              <a:t>fue</a:t>
            </a:r>
            <a:r>
              <a:rPr dirty="0"/>
              <a:t>  </a:t>
            </a:r>
            <a:r>
              <a:rPr dirty="0" err="1"/>
              <a:t>elegido</a:t>
            </a:r>
            <a:r>
              <a:rPr dirty="0"/>
              <a:t> y </a:t>
            </a:r>
            <a:r>
              <a:rPr dirty="0" err="1"/>
              <a:t>diseñado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cada</a:t>
            </a:r>
            <a:r>
              <a:rPr dirty="0"/>
              <a:t>  </a:t>
            </a:r>
            <a:r>
              <a:rPr dirty="0" err="1"/>
              <a:t>participante</a:t>
            </a:r>
            <a:r>
              <a:rPr dirty="0"/>
              <a:t>.</a:t>
            </a:r>
          </a:p>
        </p:txBody>
      </p:sp>
      <p:sp>
        <p:nvSpPr>
          <p:cNvPr id="322" name="CuadroTexto 13"/>
          <p:cNvSpPr txBox="1"/>
          <p:nvPr/>
        </p:nvSpPr>
        <p:spPr>
          <a:xfrm>
            <a:off x="13917896" y="10922347"/>
            <a:ext cx="8052861" cy="1311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spcBef>
                <a:spcPts val="0"/>
              </a:spcBef>
              <a:defRPr sz="2900">
                <a:solidFill>
                  <a:srgbClr val="9C0BB7"/>
                </a:solidFill>
                <a:latin typeface="Uni Neue Bold"/>
                <a:ea typeface="Uni Neue Bold"/>
                <a:cs typeface="Uni Neue Bold"/>
                <a:sym typeface="Uni Neue Bold"/>
              </a:defRPr>
            </a:pPr>
            <a:r>
              <a:rPr lang="es-E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VIERNES 30 DE OCTUBRER AL 8  DE NOVIEMBRE</a:t>
            </a:r>
            <a:endParaRPr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3" name="Flecha 1"/>
          <p:cNvSpPr/>
          <p:nvPr/>
        </p:nvSpPr>
        <p:spPr>
          <a:xfrm rot="5400000">
            <a:off x="7152709" y="5193707"/>
            <a:ext cx="931100" cy="20413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08" extrusionOk="0">
                <a:moveTo>
                  <a:pt x="6851" y="2"/>
                </a:moveTo>
                <a:cubicBezTo>
                  <a:pt x="6743" y="16"/>
                  <a:pt x="6673" y="93"/>
                  <a:pt x="6673" y="230"/>
                </a:cubicBezTo>
                <a:lnTo>
                  <a:pt x="6673" y="2728"/>
                </a:lnTo>
                <a:cubicBezTo>
                  <a:pt x="6673" y="2997"/>
                  <a:pt x="6187" y="3225"/>
                  <a:pt x="5582" y="3225"/>
                </a:cubicBezTo>
                <a:lnTo>
                  <a:pt x="1091" y="3225"/>
                </a:lnTo>
                <a:cubicBezTo>
                  <a:pt x="497" y="3225"/>
                  <a:pt x="0" y="3446"/>
                  <a:pt x="0" y="3721"/>
                </a:cubicBezTo>
                <a:lnTo>
                  <a:pt x="0" y="10753"/>
                </a:lnTo>
                <a:lnTo>
                  <a:pt x="0" y="17783"/>
                </a:lnTo>
                <a:cubicBezTo>
                  <a:pt x="0" y="18053"/>
                  <a:pt x="485" y="18281"/>
                  <a:pt x="1091" y="18281"/>
                </a:cubicBezTo>
                <a:lnTo>
                  <a:pt x="5582" y="18281"/>
                </a:lnTo>
                <a:cubicBezTo>
                  <a:pt x="6175" y="18281"/>
                  <a:pt x="6673" y="18501"/>
                  <a:pt x="6673" y="18777"/>
                </a:cubicBezTo>
                <a:lnTo>
                  <a:pt x="6673" y="21276"/>
                </a:lnTo>
                <a:cubicBezTo>
                  <a:pt x="6673" y="21551"/>
                  <a:pt x="6934" y="21589"/>
                  <a:pt x="7267" y="21352"/>
                </a:cubicBezTo>
                <a:lnTo>
                  <a:pt x="21351" y="11180"/>
                </a:lnTo>
                <a:cubicBezTo>
                  <a:pt x="21517" y="11061"/>
                  <a:pt x="21588" y="10909"/>
                  <a:pt x="21588" y="10753"/>
                </a:cubicBezTo>
                <a:cubicBezTo>
                  <a:pt x="21600" y="10602"/>
                  <a:pt x="21517" y="10445"/>
                  <a:pt x="21351" y="10326"/>
                </a:cubicBezTo>
                <a:lnTo>
                  <a:pt x="7267" y="154"/>
                </a:lnTo>
                <a:cubicBezTo>
                  <a:pt x="7106" y="38"/>
                  <a:pt x="6959" y="-11"/>
                  <a:pt x="6851" y="2"/>
                </a:cubicBezTo>
                <a:close/>
              </a:path>
            </a:pathLst>
          </a:custGeom>
          <a:solidFill>
            <a:srgbClr val="62139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24" name="10 días 2x1.png" descr="10 días 2x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5615" y="4614652"/>
            <a:ext cx="9357425" cy="6023069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ángulo redondeado"/>
          <p:cNvSpPr/>
          <p:nvPr/>
        </p:nvSpPr>
        <p:spPr>
          <a:xfrm>
            <a:off x="2648144" y="10141263"/>
            <a:ext cx="8585748" cy="2366270"/>
          </a:xfrm>
          <a:prstGeom prst="roundRect">
            <a:avLst>
              <a:gd name="adj" fmla="val 15144"/>
            </a:avLst>
          </a:prstGeom>
          <a:solidFill>
            <a:schemeClr val="accent6">
              <a:satOff val="-20754"/>
              <a:lumOff val="-1673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4">
                    <a:hueOff val="-1247790"/>
                    <a:lumOff val="-1232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" name="CuadroTexto 11"/>
          <p:cNvSpPr txBox="1"/>
          <p:nvPr/>
        </p:nvSpPr>
        <p:spPr>
          <a:xfrm rot="21586677">
            <a:off x="3215638" y="10729131"/>
            <a:ext cx="7733474" cy="1243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lnSpc>
                <a:spcPct val="80000"/>
              </a:lnSpc>
              <a:spcBef>
                <a:spcPts val="0"/>
              </a:spcBef>
              <a:defRPr sz="9100">
                <a:solidFill>
                  <a:srgbClr val="FFFFFF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dirty="0"/>
              <a:t>FECHA</a:t>
            </a:r>
            <a:endParaRPr dirty="0"/>
          </a:p>
        </p:txBody>
      </p:sp>
      <p:sp>
        <p:nvSpPr>
          <p:cNvPr id="10" name="Flecha 1"/>
          <p:cNvSpPr/>
          <p:nvPr/>
        </p:nvSpPr>
        <p:spPr>
          <a:xfrm>
            <a:off x="12588373" y="10446999"/>
            <a:ext cx="817765" cy="1808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08" extrusionOk="0">
                <a:moveTo>
                  <a:pt x="6851" y="2"/>
                </a:moveTo>
                <a:cubicBezTo>
                  <a:pt x="6743" y="16"/>
                  <a:pt x="6673" y="93"/>
                  <a:pt x="6673" y="230"/>
                </a:cubicBezTo>
                <a:lnTo>
                  <a:pt x="6673" y="2728"/>
                </a:lnTo>
                <a:cubicBezTo>
                  <a:pt x="6673" y="2997"/>
                  <a:pt x="6187" y="3225"/>
                  <a:pt x="5582" y="3225"/>
                </a:cubicBezTo>
                <a:lnTo>
                  <a:pt x="1091" y="3225"/>
                </a:lnTo>
                <a:cubicBezTo>
                  <a:pt x="497" y="3225"/>
                  <a:pt x="0" y="3446"/>
                  <a:pt x="0" y="3721"/>
                </a:cubicBezTo>
                <a:lnTo>
                  <a:pt x="0" y="10753"/>
                </a:lnTo>
                <a:lnTo>
                  <a:pt x="0" y="17783"/>
                </a:lnTo>
                <a:cubicBezTo>
                  <a:pt x="0" y="18053"/>
                  <a:pt x="485" y="18281"/>
                  <a:pt x="1091" y="18281"/>
                </a:cubicBezTo>
                <a:lnTo>
                  <a:pt x="5582" y="18281"/>
                </a:lnTo>
                <a:cubicBezTo>
                  <a:pt x="6175" y="18281"/>
                  <a:pt x="6673" y="18501"/>
                  <a:pt x="6673" y="18777"/>
                </a:cubicBezTo>
                <a:lnTo>
                  <a:pt x="6673" y="21276"/>
                </a:lnTo>
                <a:cubicBezTo>
                  <a:pt x="6673" y="21551"/>
                  <a:pt x="6934" y="21589"/>
                  <a:pt x="7267" y="21352"/>
                </a:cubicBezTo>
                <a:lnTo>
                  <a:pt x="21351" y="11180"/>
                </a:lnTo>
                <a:cubicBezTo>
                  <a:pt x="21517" y="11061"/>
                  <a:pt x="21588" y="10909"/>
                  <a:pt x="21588" y="10753"/>
                </a:cubicBezTo>
                <a:cubicBezTo>
                  <a:pt x="21600" y="10602"/>
                  <a:pt x="21517" y="10445"/>
                  <a:pt x="21351" y="10326"/>
                </a:cubicBezTo>
                <a:lnTo>
                  <a:pt x="7267" y="154"/>
                </a:lnTo>
                <a:cubicBezTo>
                  <a:pt x="7106" y="38"/>
                  <a:pt x="6959" y="-11"/>
                  <a:pt x="6851" y="2"/>
                </a:cubicBezTo>
                <a:close/>
              </a:path>
            </a:pathLst>
          </a:custGeom>
          <a:solidFill>
            <a:srgbClr val="62139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" name="Redondear rectángulo de esquina del mismo lado 10"/>
          <p:cNvSpPr/>
          <p:nvPr/>
        </p:nvSpPr>
        <p:spPr>
          <a:xfrm>
            <a:off x="17399726" y="1306285"/>
            <a:ext cx="809897" cy="418012"/>
          </a:xfrm>
          <a:prstGeom prst="round2SameRect">
            <a:avLst/>
          </a:prstGeom>
          <a:solidFill>
            <a:srgbClr val="8E2DB7"/>
          </a:solidFill>
          <a:ln w="12700" cap="flat">
            <a:solidFill>
              <a:srgbClr val="9A29B9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Rectángulo redondeado"/>
          <p:cNvSpPr/>
          <p:nvPr/>
        </p:nvSpPr>
        <p:spPr>
          <a:xfrm>
            <a:off x="6524735" y="7137281"/>
            <a:ext cx="11334530" cy="2419998"/>
          </a:xfrm>
          <a:prstGeom prst="roundRect">
            <a:avLst>
              <a:gd name="adj" fmla="val 1121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2" name="IMPACTO ECONÓMICO"/>
          <p:cNvSpPr txBox="1"/>
          <p:nvPr/>
        </p:nvSpPr>
        <p:spPr>
          <a:xfrm>
            <a:off x="8501893" y="7679967"/>
            <a:ext cx="7380225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7600">
                <a:solidFill>
                  <a:schemeClr val="accent2"/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9600" dirty="0"/>
              <a:t>Participantes</a:t>
            </a:r>
            <a:endParaRPr sz="9600" dirty="0"/>
          </a:p>
        </p:txBody>
      </p:sp>
    </p:spTree>
    <p:extLst>
      <p:ext uri="{BB962C8B-B14F-4D97-AF65-F5344CB8AC3E}">
        <p14:creationId xmlns:p14="http://schemas.microsoft.com/office/powerpoint/2010/main" val="9958437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Rectángulo redondeado"/>
          <p:cNvSpPr/>
          <p:nvPr/>
        </p:nvSpPr>
        <p:spPr>
          <a:xfrm>
            <a:off x="1018551" y="325990"/>
            <a:ext cx="7703209" cy="1749516"/>
          </a:xfrm>
          <a:prstGeom prst="roundRect">
            <a:avLst>
              <a:gd name="adj" fmla="val 1822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71" name="CuadroTexto 7"/>
          <p:cNvSpPr txBox="1"/>
          <p:nvPr/>
        </p:nvSpPr>
        <p:spPr>
          <a:xfrm rot="21586677">
            <a:off x="1020758" y="623703"/>
            <a:ext cx="7664376" cy="1154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80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5400" dirty="0"/>
              <a:t>PARTICIPANTES 2025</a:t>
            </a:r>
            <a:endParaRPr sz="5400" dirty="0"/>
          </a:p>
        </p:txBody>
      </p:sp>
      <p:sp>
        <p:nvSpPr>
          <p:cNvPr id="6" name="Rectángulo redondeado"/>
          <p:cNvSpPr/>
          <p:nvPr/>
        </p:nvSpPr>
        <p:spPr>
          <a:xfrm>
            <a:off x="17390665" y="1366172"/>
            <a:ext cx="821135" cy="426467"/>
          </a:xfrm>
          <a:prstGeom prst="roundRect">
            <a:avLst>
              <a:gd name="adj" fmla="val 18224"/>
            </a:avLst>
          </a:prstGeom>
          <a:solidFill>
            <a:srgbClr val="3D06FF"/>
          </a:solidFill>
          <a:ln w="12700">
            <a:solidFill>
              <a:srgbClr val="3D06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8010B10-2288-172F-9B13-C2721D01B04C}"/>
              </a:ext>
            </a:extLst>
          </p:cNvPr>
          <p:cNvSpPr txBox="1"/>
          <p:nvPr/>
        </p:nvSpPr>
        <p:spPr>
          <a:xfrm>
            <a:off x="1741713" y="3023842"/>
            <a:ext cx="16807543" cy="69665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" b="1" dirty="0"/>
              <a:t>155 </a:t>
            </a:r>
            <a:r>
              <a:rPr lang="es-ES" dirty="0"/>
              <a:t>Establecimientos participantes</a:t>
            </a:r>
          </a:p>
          <a:p>
            <a:pPr>
              <a:buNone/>
            </a:pPr>
            <a:r>
              <a:rPr lang="es-ES" b="1" dirty="0"/>
              <a:t>+64,9 %</a:t>
            </a:r>
            <a:r>
              <a:rPr lang="es-ES" dirty="0"/>
              <a:t>Crecimiento frente a 2025</a:t>
            </a:r>
          </a:p>
          <a:p>
            <a:pPr>
              <a:buNone/>
            </a:pPr>
            <a:r>
              <a:rPr lang="es-ES" b="1" dirty="0"/>
              <a:t>9 </a:t>
            </a:r>
            <a:r>
              <a:rPr lang="es-ES" dirty="0"/>
              <a:t>Municipios vinculados</a:t>
            </a:r>
          </a:p>
          <a:p>
            <a:pPr>
              <a:buNone/>
            </a:pPr>
            <a:r>
              <a:rPr lang="es-ES" b="1" dirty="0"/>
              <a:t>10 </a:t>
            </a:r>
            <a:r>
              <a:rPr lang="es-ES" dirty="0"/>
              <a:t>Días de festival</a:t>
            </a:r>
          </a:p>
          <a:p>
            <a:pPr>
              <a:buNone/>
            </a:pPr>
            <a:r>
              <a:rPr lang="es-ES" dirty="0"/>
              <a:t>Del 30 de octubre al 8 de noviembre</a:t>
            </a:r>
          </a:p>
          <a:p>
            <a:pPr>
              <a:buNone/>
            </a:pPr>
            <a:r>
              <a:rPr lang="es-ES" dirty="0"/>
              <a:t>Promociones gastronómicas 2×1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468CE30-0BBC-4ABC-D380-3F20A680591A}"/>
              </a:ext>
            </a:extLst>
          </p:cNvPr>
          <p:cNvSpPr txBox="1"/>
          <p:nvPr/>
        </p:nvSpPr>
        <p:spPr>
          <a:xfrm>
            <a:off x="12115800" y="4485042"/>
            <a:ext cx="12192000" cy="4745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dirty="0"/>
              <a:t>Sabe a Quindío 2026 casi duplicó su participación, pasando de 94 establecimientos en 2025 a 155 en 2026, un crecimiento del 64,9 %, que refleja el interés del sector gastronómico por vincularse a esta estrategia de promoción comercial.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Rectángulo redondeado"/>
          <p:cNvSpPr/>
          <p:nvPr/>
        </p:nvSpPr>
        <p:spPr>
          <a:xfrm>
            <a:off x="1018551" y="325990"/>
            <a:ext cx="7703209" cy="1749516"/>
          </a:xfrm>
          <a:prstGeom prst="roundRect">
            <a:avLst>
              <a:gd name="adj" fmla="val 18224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71" name="CuadroTexto 7"/>
          <p:cNvSpPr txBox="1"/>
          <p:nvPr/>
        </p:nvSpPr>
        <p:spPr>
          <a:xfrm rot="21586677">
            <a:off x="1020758" y="623703"/>
            <a:ext cx="7664376" cy="1154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80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5400" dirty="0"/>
              <a:t>PARTICIPANTES 2025</a:t>
            </a:r>
            <a:endParaRPr sz="5400" dirty="0"/>
          </a:p>
        </p:txBody>
      </p:sp>
      <p:sp>
        <p:nvSpPr>
          <p:cNvPr id="6" name="Rectángulo redondeado"/>
          <p:cNvSpPr/>
          <p:nvPr/>
        </p:nvSpPr>
        <p:spPr>
          <a:xfrm>
            <a:off x="17389519" y="1443789"/>
            <a:ext cx="874418" cy="282735"/>
          </a:xfrm>
          <a:prstGeom prst="roundRect">
            <a:avLst>
              <a:gd name="adj" fmla="val 18224"/>
            </a:avLst>
          </a:prstGeom>
          <a:solidFill>
            <a:srgbClr val="3D06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0866E62-ABB3-2007-66AD-41A6E0D99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074096"/>
              </p:ext>
            </p:extLst>
          </p:nvPr>
        </p:nvGraphicFramePr>
        <p:xfrm>
          <a:off x="1206500" y="6364764"/>
          <a:ext cx="21971000" cy="40233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985500">
                  <a:extLst>
                    <a:ext uri="{9D8B030D-6E8A-4147-A177-3AD203B41FA5}">
                      <a16:colId xmlns:a16="http://schemas.microsoft.com/office/drawing/2014/main" val="1755502504"/>
                    </a:ext>
                  </a:extLst>
                </a:gridCol>
                <a:gridCol w="10985500">
                  <a:extLst>
                    <a:ext uri="{9D8B030D-6E8A-4147-A177-3AD203B41FA5}">
                      <a16:colId xmlns:a16="http://schemas.microsoft.com/office/drawing/2014/main" val="19665992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Municipio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Participantes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6260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Armenia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90701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Calarcá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4324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Circasia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67134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La Tebaida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0235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Quimbaya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4691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Montenegro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29778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Salento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173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Filandia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2554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Córdoba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2447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dirty="0"/>
                        <a:t>155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4636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97468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redondeado"/>
          <p:cNvSpPr/>
          <p:nvPr/>
        </p:nvSpPr>
        <p:spPr>
          <a:xfrm>
            <a:off x="1612490" y="598548"/>
            <a:ext cx="900652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" name="CuadroTexto 7"/>
          <p:cNvSpPr txBox="1"/>
          <p:nvPr/>
        </p:nvSpPr>
        <p:spPr>
          <a:xfrm rot="21586677">
            <a:off x="1769275" y="700566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ALGUNOS PLATOS</a:t>
            </a:r>
            <a:endParaRPr sz="4000" dirty="0"/>
          </a:p>
        </p:txBody>
      </p:sp>
      <p:sp>
        <p:nvSpPr>
          <p:cNvPr id="9" name="Rectángulo redondeado"/>
          <p:cNvSpPr/>
          <p:nvPr/>
        </p:nvSpPr>
        <p:spPr>
          <a:xfrm>
            <a:off x="3695696" y="2058820"/>
            <a:ext cx="457200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0" name="CuadroTexto 7"/>
          <p:cNvSpPr txBox="1"/>
          <p:nvPr/>
        </p:nvSpPr>
        <p:spPr>
          <a:xfrm rot="21586677">
            <a:off x="1614523" y="2139843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MEXICANA </a:t>
            </a:r>
            <a:endParaRPr sz="4000" dirty="0"/>
          </a:p>
        </p:txBody>
      </p:sp>
      <p:sp>
        <p:nvSpPr>
          <p:cNvPr id="14" name="Rectángulo redondeado"/>
          <p:cNvSpPr/>
          <p:nvPr/>
        </p:nvSpPr>
        <p:spPr>
          <a:xfrm>
            <a:off x="3088673" y="11860513"/>
            <a:ext cx="395488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" name="CuadroTexto 7"/>
          <p:cNvSpPr txBox="1"/>
          <p:nvPr/>
        </p:nvSpPr>
        <p:spPr>
          <a:xfrm rot="21586677">
            <a:off x="733609" y="11962530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CO" sz="4000" dirty="0"/>
              <a:t>Quesadillas </a:t>
            </a:r>
          </a:p>
        </p:txBody>
      </p:sp>
      <p:sp>
        <p:nvSpPr>
          <p:cNvPr id="18" name="Rectángulo redondeado"/>
          <p:cNvSpPr/>
          <p:nvPr/>
        </p:nvSpPr>
        <p:spPr>
          <a:xfrm>
            <a:off x="17389519" y="1443789"/>
            <a:ext cx="874418" cy="282735"/>
          </a:xfrm>
          <a:prstGeom prst="roundRect">
            <a:avLst>
              <a:gd name="adj" fmla="val 18224"/>
            </a:avLst>
          </a:prstGeom>
          <a:solidFill>
            <a:srgbClr val="3D06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9B28F48-CBB8-779B-D99C-7944B32A7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649" y="4397829"/>
            <a:ext cx="7259351" cy="72593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A74C006-A915-9A29-6FCD-8ACD6BE4CA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338" y="4397829"/>
            <a:ext cx="7259351" cy="7259351"/>
          </a:xfrm>
          <a:prstGeom prst="rect">
            <a:avLst/>
          </a:prstGeom>
        </p:spPr>
      </p:pic>
      <p:sp>
        <p:nvSpPr>
          <p:cNvPr id="8" name="Rectángulo redondeado">
            <a:extLst>
              <a:ext uri="{FF2B5EF4-FFF2-40B4-BE49-F238E27FC236}">
                <a16:creationId xmlns:a16="http://schemas.microsoft.com/office/drawing/2014/main" id="{F5B5B2BA-689F-9D8E-3EC1-C970D6AE27C7}"/>
              </a:ext>
            </a:extLst>
          </p:cNvPr>
          <p:cNvSpPr/>
          <p:nvPr/>
        </p:nvSpPr>
        <p:spPr>
          <a:xfrm>
            <a:off x="11179403" y="11857319"/>
            <a:ext cx="2892790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21" name="CuadroTexto 7"/>
          <p:cNvSpPr txBox="1"/>
          <p:nvPr/>
        </p:nvSpPr>
        <p:spPr>
          <a:xfrm rot="21586677">
            <a:off x="8312583" y="11923108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CO" sz="4000" dirty="0"/>
              <a:t>Tacos 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D5D2CA58-C0FA-A674-81A9-9D20EF187E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7810" y="4397829"/>
            <a:ext cx="7259351" cy="7259351"/>
          </a:xfrm>
          <a:prstGeom prst="rect">
            <a:avLst/>
          </a:prstGeom>
        </p:spPr>
      </p:pic>
      <p:sp>
        <p:nvSpPr>
          <p:cNvPr id="20" name="Rectángulo redondeado">
            <a:extLst>
              <a:ext uri="{FF2B5EF4-FFF2-40B4-BE49-F238E27FC236}">
                <a16:creationId xmlns:a16="http://schemas.microsoft.com/office/drawing/2014/main" id="{FAC52B34-6642-7C4C-F4B2-2B4271A13C13}"/>
              </a:ext>
            </a:extLst>
          </p:cNvPr>
          <p:cNvSpPr/>
          <p:nvPr/>
        </p:nvSpPr>
        <p:spPr>
          <a:xfrm>
            <a:off x="17868999" y="11867347"/>
            <a:ext cx="468620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23" name="CuadroTexto 7">
            <a:extLst>
              <a:ext uri="{FF2B5EF4-FFF2-40B4-BE49-F238E27FC236}">
                <a16:creationId xmlns:a16="http://schemas.microsoft.com/office/drawing/2014/main" id="{F6AB1630-054C-7ACD-0634-50A0FE108C87}"/>
              </a:ext>
            </a:extLst>
          </p:cNvPr>
          <p:cNvSpPr txBox="1"/>
          <p:nvPr/>
        </p:nvSpPr>
        <p:spPr>
          <a:xfrm rot="21586677">
            <a:off x="15879597" y="11969364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CO" sz="4000" dirty="0"/>
              <a:t>Tacos vegetarianos  </a:t>
            </a:r>
          </a:p>
        </p:txBody>
      </p:sp>
    </p:spTree>
    <p:extLst>
      <p:ext uri="{BB962C8B-B14F-4D97-AF65-F5344CB8AC3E}">
        <p14:creationId xmlns:p14="http://schemas.microsoft.com/office/powerpoint/2010/main" val="316726122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redondeado"/>
          <p:cNvSpPr/>
          <p:nvPr/>
        </p:nvSpPr>
        <p:spPr>
          <a:xfrm>
            <a:off x="1612490" y="598548"/>
            <a:ext cx="900652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" name="CuadroTexto 7"/>
          <p:cNvSpPr txBox="1"/>
          <p:nvPr/>
        </p:nvSpPr>
        <p:spPr>
          <a:xfrm rot="21586677">
            <a:off x="1769275" y="700566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ALGUNOS PLATOS</a:t>
            </a:r>
            <a:endParaRPr sz="4000" dirty="0"/>
          </a:p>
        </p:txBody>
      </p:sp>
      <p:sp>
        <p:nvSpPr>
          <p:cNvPr id="9" name="Rectángulo redondeado"/>
          <p:cNvSpPr/>
          <p:nvPr/>
        </p:nvSpPr>
        <p:spPr>
          <a:xfrm>
            <a:off x="3542360" y="2242570"/>
            <a:ext cx="457200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0" name="CuadroTexto 7"/>
          <p:cNvSpPr txBox="1"/>
          <p:nvPr/>
        </p:nvSpPr>
        <p:spPr>
          <a:xfrm rot="21586677">
            <a:off x="1495858" y="2344589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COMIDA RÁPIDA</a:t>
            </a:r>
            <a:endParaRPr sz="4000" dirty="0"/>
          </a:p>
        </p:txBody>
      </p:sp>
      <p:sp>
        <p:nvSpPr>
          <p:cNvPr id="18" name="Rectángulo redondeado"/>
          <p:cNvSpPr/>
          <p:nvPr/>
        </p:nvSpPr>
        <p:spPr>
          <a:xfrm>
            <a:off x="17389519" y="1443789"/>
            <a:ext cx="874418" cy="282735"/>
          </a:xfrm>
          <a:prstGeom prst="roundRect">
            <a:avLst>
              <a:gd name="adj" fmla="val 18224"/>
            </a:avLst>
          </a:prstGeom>
          <a:solidFill>
            <a:srgbClr val="3D06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6D840F6-52B0-FF24-0D83-15EE6BF23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972" y="4986134"/>
            <a:ext cx="6611007" cy="661100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D38942-3794-D88B-E0AB-D6525EBC7D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88" y="4848743"/>
            <a:ext cx="6748398" cy="674839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3C5E63B-A159-4C1E-F47B-CBB37215A8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366" y="4780047"/>
            <a:ext cx="6748398" cy="6748398"/>
          </a:xfrm>
          <a:prstGeom prst="rect">
            <a:avLst/>
          </a:prstGeom>
        </p:spPr>
      </p:pic>
      <p:sp>
        <p:nvSpPr>
          <p:cNvPr id="16" name="Rectángulo redondeado">
            <a:extLst>
              <a:ext uri="{FF2B5EF4-FFF2-40B4-BE49-F238E27FC236}">
                <a16:creationId xmlns:a16="http://schemas.microsoft.com/office/drawing/2014/main" id="{DA466C3A-1DC3-B83F-7A2E-B7173C67B35A}"/>
              </a:ext>
            </a:extLst>
          </p:cNvPr>
          <p:cNvSpPr/>
          <p:nvPr/>
        </p:nvSpPr>
        <p:spPr>
          <a:xfrm>
            <a:off x="1475386" y="11762220"/>
            <a:ext cx="457200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" name="Rectángulo redondeado">
            <a:extLst>
              <a:ext uri="{FF2B5EF4-FFF2-40B4-BE49-F238E27FC236}">
                <a16:creationId xmlns:a16="http://schemas.microsoft.com/office/drawing/2014/main" id="{EF96BD95-D5D8-35AF-0666-71E6303039C3}"/>
              </a:ext>
            </a:extLst>
          </p:cNvPr>
          <p:cNvSpPr/>
          <p:nvPr/>
        </p:nvSpPr>
        <p:spPr>
          <a:xfrm>
            <a:off x="9393474" y="11762219"/>
            <a:ext cx="457200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" name="Rectángulo redondeado">
            <a:extLst>
              <a:ext uri="{FF2B5EF4-FFF2-40B4-BE49-F238E27FC236}">
                <a16:creationId xmlns:a16="http://schemas.microsoft.com/office/drawing/2014/main" id="{9D574894-8C76-3B35-0059-60F08E9D40DF}"/>
              </a:ext>
            </a:extLst>
          </p:cNvPr>
          <p:cNvSpPr/>
          <p:nvPr/>
        </p:nvSpPr>
        <p:spPr>
          <a:xfrm>
            <a:off x="17389519" y="11759065"/>
            <a:ext cx="457200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3" name="CuadroTexto 7">
            <a:extLst>
              <a:ext uri="{FF2B5EF4-FFF2-40B4-BE49-F238E27FC236}">
                <a16:creationId xmlns:a16="http://schemas.microsoft.com/office/drawing/2014/main" id="{3BA6806C-0A55-CFCC-1246-F1FDB355C798}"/>
              </a:ext>
            </a:extLst>
          </p:cNvPr>
          <p:cNvSpPr txBox="1"/>
          <p:nvPr/>
        </p:nvSpPr>
        <p:spPr>
          <a:xfrm rot="21586677">
            <a:off x="-552678" y="11843216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DESGRANADO</a:t>
            </a:r>
            <a:endParaRPr sz="4000" dirty="0"/>
          </a:p>
        </p:txBody>
      </p:sp>
      <p:sp>
        <p:nvSpPr>
          <p:cNvPr id="24" name="CuadroTexto 7">
            <a:extLst>
              <a:ext uri="{FF2B5EF4-FFF2-40B4-BE49-F238E27FC236}">
                <a16:creationId xmlns:a16="http://schemas.microsoft.com/office/drawing/2014/main" id="{6CA35682-B3FF-A63A-CD07-95FA8A17F954}"/>
              </a:ext>
            </a:extLst>
          </p:cNvPr>
          <p:cNvSpPr txBox="1"/>
          <p:nvPr/>
        </p:nvSpPr>
        <p:spPr>
          <a:xfrm rot="21586677">
            <a:off x="7346971" y="11896342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HAMBURGUESAS</a:t>
            </a:r>
            <a:endParaRPr sz="4000" dirty="0"/>
          </a:p>
        </p:txBody>
      </p:sp>
      <p:sp>
        <p:nvSpPr>
          <p:cNvPr id="25" name="CuadroTexto 7">
            <a:extLst>
              <a:ext uri="{FF2B5EF4-FFF2-40B4-BE49-F238E27FC236}">
                <a16:creationId xmlns:a16="http://schemas.microsoft.com/office/drawing/2014/main" id="{14287237-8CD5-CEB8-FD28-EA76B3918288}"/>
              </a:ext>
            </a:extLst>
          </p:cNvPr>
          <p:cNvSpPr txBox="1"/>
          <p:nvPr/>
        </p:nvSpPr>
        <p:spPr>
          <a:xfrm rot="21586677">
            <a:off x="15343015" y="11888698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AREPAS 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165787744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redondeado"/>
          <p:cNvSpPr/>
          <p:nvPr/>
        </p:nvSpPr>
        <p:spPr>
          <a:xfrm>
            <a:off x="1612490" y="598548"/>
            <a:ext cx="900652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" name="CuadroTexto 7"/>
          <p:cNvSpPr txBox="1"/>
          <p:nvPr/>
        </p:nvSpPr>
        <p:spPr>
          <a:xfrm rot="21586677">
            <a:off x="1769275" y="700566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ALGUNOS PLATOS</a:t>
            </a:r>
            <a:endParaRPr sz="4000" dirty="0"/>
          </a:p>
        </p:txBody>
      </p:sp>
      <p:sp>
        <p:nvSpPr>
          <p:cNvPr id="9" name="Rectángulo redondeado"/>
          <p:cNvSpPr/>
          <p:nvPr/>
        </p:nvSpPr>
        <p:spPr>
          <a:xfrm>
            <a:off x="3857350" y="1953780"/>
            <a:ext cx="457200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10" name="CuadroTexto 7"/>
          <p:cNvSpPr txBox="1"/>
          <p:nvPr/>
        </p:nvSpPr>
        <p:spPr>
          <a:xfrm rot="21586677">
            <a:off x="1769274" y="2102606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POSTRES</a:t>
            </a:r>
            <a:endParaRPr sz="4000" dirty="0"/>
          </a:p>
        </p:txBody>
      </p:sp>
      <p:sp>
        <p:nvSpPr>
          <p:cNvPr id="14" name="Rectángulo redondeado"/>
          <p:cNvSpPr/>
          <p:nvPr/>
        </p:nvSpPr>
        <p:spPr>
          <a:xfrm>
            <a:off x="1828518" y="11127219"/>
            <a:ext cx="453259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" name="CuadroTexto 7"/>
          <p:cNvSpPr txBox="1"/>
          <p:nvPr/>
        </p:nvSpPr>
        <p:spPr>
          <a:xfrm rot="21586677">
            <a:off x="-250413" y="11298202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GRANIZADO</a:t>
            </a:r>
            <a:endParaRPr sz="4000" dirty="0"/>
          </a:p>
        </p:txBody>
      </p:sp>
      <p:sp>
        <p:nvSpPr>
          <p:cNvPr id="18" name="Rectángulo redondeado"/>
          <p:cNvSpPr/>
          <p:nvPr/>
        </p:nvSpPr>
        <p:spPr>
          <a:xfrm>
            <a:off x="17389519" y="1443789"/>
            <a:ext cx="874418" cy="282735"/>
          </a:xfrm>
          <a:prstGeom prst="roundRect">
            <a:avLst>
              <a:gd name="adj" fmla="val 18224"/>
            </a:avLst>
          </a:prstGeom>
          <a:solidFill>
            <a:srgbClr val="3D06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5A85A2-2D9C-4125-7E32-5C6D76852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652" y="4144387"/>
            <a:ext cx="6781004" cy="67810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30C8FEF-77C4-32CF-9380-C2A4F8A29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497" y="4102757"/>
            <a:ext cx="6781005" cy="678100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8BB36AF-E33A-4421-3560-A28FB2C466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5343" y="4144387"/>
            <a:ext cx="6781005" cy="6781005"/>
          </a:xfrm>
          <a:prstGeom prst="rect">
            <a:avLst/>
          </a:prstGeom>
        </p:spPr>
      </p:pic>
      <p:sp>
        <p:nvSpPr>
          <p:cNvPr id="22" name="Rectángulo redondeado">
            <a:extLst>
              <a:ext uri="{FF2B5EF4-FFF2-40B4-BE49-F238E27FC236}">
                <a16:creationId xmlns:a16="http://schemas.microsoft.com/office/drawing/2014/main" id="{6EAEF5D7-7F62-1B3B-A269-18526D0553BD}"/>
              </a:ext>
            </a:extLst>
          </p:cNvPr>
          <p:cNvSpPr/>
          <p:nvPr/>
        </p:nvSpPr>
        <p:spPr>
          <a:xfrm>
            <a:off x="9722658" y="11086187"/>
            <a:ext cx="453259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3" name="CuadroTexto 7">
            <a:extLst>
              <a:ext uri="{FF2B5EF4-FFF2-40B4-BE49-F238E27FC236}">
                <a16:creationId xmlns:a16="http://schemas.microsoft.com/office/drawing/2014/main" id="{80E4B856-13FA-0668-9C16-41C2D41355F0}"/>
              </a:ext>
            </a:extLst>
          </p:cNvPr>
          <p:cNvSpPr txBox="1"/>
          <p:nvPr/>
        </p:nvSpPr>
        <p:spPr>
          <a:xfrm rot="21586677">
            <a:off x="7859495" y="11096374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endParaRPr sz="4000" dirty="0"/>
          </a:p>
        </p:txBody>
      </p:sp>
      <p:sp>
        <p:nvSpPr>
          <p:cNvPr id="24" name="CuadroTexto 7">
            <a:extLst>
              <a:ext uri="{FF2B5EF4-FFF2-40B4-BE49-F238E27FC236}">
                <a16:creationId xmlns:a16="http://schemas.microsoft.com/office/drawing/2014/main" id="{77B6147B-E7B0-40C6-46AB-C227DAA58FA5}"/>
              </a:ext>
            </a:extLst>
          </p:cNvPr>
          <p:cNvSpPr txBox="1"/>
          <p:nvPr/>
        </p:nvSpPr>
        <p:spPr>
          <a:xfrm rot="21586677">
            <a:off x="7655603" y="11134797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MILHOJA </a:t>
            </a:r>
            <a:endParaRPr sz="4000" dirty="0"/>
          </a:p>
        </p:txBody>
      </p:sp>
      <p:sp>
        <p:nvSpPr>
          <p:cNvPr id="25" name="Rectángulo redondeado">
            <a:extLst>
              <a:ext uri="{FF2B5EF4-FFF2-40B4-BE49-F238E27FC236}">
                <a16:creationId xmlns:a16="http://schemas.microsoft.com/office/drawing/2014/main" id="{8044C7E9-A0A8-7A97-B0A2-B1A766B49DF0}"/>
              </a:ext>
            </a:extLst>
          </p:cNvPr>
          <p:cNvSpPr/>
          <p:nvPr/>
        </p:nvSpPr>
        <p:spPr>
          <a:xfrm>
            <a:off x="17077745" y="11079585"/>
            <a:ext cx="5516200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6" name="CuadroTexto 7">
            <a:extLst>
              <a:ext uri="{FF2B5EF4-FFF2-40B4-BE49-F238E27FC236}">
                <a16:creationId xmlns:a16="http://schemas.microsoft.com/office/drawing/2014/main" id="{6AF0AB9B-954B-F1E2-900A-B7DC14BA489A}"/>
              </a:ext>
            </a:extLst>
          </p:cNvPr>
          <p:cNvSpPr txBox="1"/>
          <p:nvPr/>
        </p:nvSpPr>
        <p:spPr>
          <a:xfrm rot="21586677">
            <a:off x="15584535" y="11194550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4000" dirty="0"/>
              <a:t>TORTA CHONTADURO 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311567389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redondeado"/>
          <p:cNvSpPr/>
          <p:nvPr/>
        </p:nvSpPr>
        <p:spPr>
          <a:xfrm>
            <a:off x="2785298" y="1878700"/>
            <a:ext cx="6747431" cy="1147444"/>
          </a:xfrm>
          <a:prstGeom prst="roundRect">
            <a:avLst>
              <a:gd name="adj" fmla="val 27786"/>
            </a:avLst>
          </a:prstGeom>
          <a:solidFill>
            <a:srgbClr val="9DDF4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2" name="Rectángulo redondeado"/>
          <p:cNvSpPr/>
          <p:nvPr/>
        </p:nvSpPr>
        <p:spPr>
          <a:xfrm>
            <a:off x="1612490" y="598548"/>
            <a:ext cx="900652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" name="CuadroTexto 7"/>
          <p:cNvSpPr txBox="1"/>
          <p:nvPr/>
        </p:nvSpPr>
        <p:spPr>
          <a:xfrm rot="21586677">
            <a:off x="1769275" y="700566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dirty="0"/>
              <a:t>PREMIOS</a:t>
            </a:r>
            <a:endParaRPr dirty="0"/>
          </a:p>
        </p:txBody>
      </p:sp>
      <p:sp>
        <p:nvSpPr>
          <p:cNvPr id="14" name="CuadroTexto 11"/>
          <p:cNvSpPr txBox="1"/>
          <p:nvPr/>
        </p:nvSpPr>
        <p:spPr>
          <a:xfrm rot="21586677">
            <a:off x="2938479" y="1966302"/>
            <a:ext cx="6463846" cy="894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3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3600" dirty="0"/>
              <a:t>VIDEO COMENSAL GANADOR 2024</a:t>
            </a:r>
            <a:endParaRPr sz="3600" dirty="0"/>
          </a:p>
        </p:txBody>
      </p:sp>
      <p:sp>
        <p:nvSpPr>
          <p:cNvPr id="18" name="Rectángulo redondeado"/>
          <p:cNvSpPr/>
          <p:nvPr/>
        </p:nvSpPr>
        <p:spPr>
          <a:xfrm>
            <a:off x="12422011" y="3893050"/>
            <a:ext cx="6747431" cy="1147444"/>
          </a:xfrm>
          <a:prstGeom prst="roundRect">
            <a:avLst>
              <a:gd name="adj" fmla="val 27786"/>
            </a:avLst>
          </a:prstGeom>
          <a:solidFill>
            <a:srgbClr val="9DDF4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" name="CuadroTexto 11"/>
          <p:cNvSpPr txBox="1"/>
          <p:nvPr/>
        </p:nvSpPr>
        <p:spPr>
          <a:xfrm rot="21586677">
            <a:off x="12575192" y="4187631"/>
            <a:ext cx="6463846" cy="480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3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3600" dirty="0"/>
              <a:t>$650.000 comensales</a:t>
            </a:r>
            <a:endParaRPr sz="3600" dirty="0"/>
          </a:p>
        </p:txBody>
      </p:sp>
      <p:sp>
        <p:nvSpPr>
          <p:cNvPr id="2" name="Rectángulo 1"/>
          <p:cNvSpPr/>
          <p:nvPr/>
        </p:nvSpPr>
        <p:spPr>
          <a:xfrm>
            <a:off x="9959206" y="5322551"/>
            <a:ext cx="14043795" cy="7240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s-CO" sz="3200" dirty="0"/>
              <a:t>Para participar por el premio, el consumidor deberá cumplir con los siguientes requisitos en cada mención: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3200" dirty="0"/>
              <a:t>Publicar una historia en su perfil de Instagram donde el comensal se vea consumiendo en el restaurante participante y usando el hablador oficial del Festival Gastronómico </a:t>
            </a:r>
            <a:r>
              <a:rPr lang="es-CO" sz="3200" b="1" dirty="0"/>
              <a:t>Sabe a Quindío que estará ubicado en las mesas de los restaurantes</a:t>
            </a:r>
            <a:r>
              <a:rPr lang="es-CO" sz="3200" dirty="0"/>
              <a:t>. Será indispensable que en la imagen publicada se pueda identificar plenamente el comensal participante.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3200" dirty="0"/>
              <a:t>Etiquetar en la historia a </a:t>
            </a:r>
            <a:r>
              <a:rPr lang="es-CO" sz="3200" b="1" dirty="0"/>
              <a:t>@</a:t>
            </a:r>
            <a:r>
              <a:rPr lang="es-CO" sz="3200" b="1" dirty="0" err="1"/>
              <a:t>camaraarmenia</a:t>
            </a:r>
            <a:r>
              <a:rPr lang="es-CO" sz="3200" b="1" dirty="0"/>
              <a:t>, a @</a:t>
            </a:r>
            <a:r>
              <a:rPr lang="es-CO" sz="3200" b="1" dirty="0" err="1"/>
              <a:t>pruebaelquindio</a:t>
            </a:r>
            <a:r>
              <a:rPr lang="es-CO" sz="3200" dirty="0"/>
              <a:t> y a la cuenta del restaurante donde realiza la visita.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CO" sz="3200" dirty="0"/>
              <a:t>Enviar el pantallazo por </a:t>
            </a:r>
            <a:r>
              <a:rPr lang="es-CO" sz="3200" b="1" dirty="0"/>
              <a:t>DM (mensaje directo) de su historia al perfil de Instagram @</a:t>
            </a:r>
            <a:r>
              <a:rPr lang="es-CO" sz="3200" b="1" dirty="0" err="1"/>
              <a:t>camaraarmenia</a:t>
            </a:r>
            <a:endParaRPr lang="es-CO" sz="3200" b="1" dirty="0"/>
          </a:p>
        </p:txBody>
      </p:sp>
      <p:pic>
        <p:nvPicPr>
          <p:cNvPr id="5" name="🥳 ¡Felicidades a @ninatamayo, la comensal ganadora del Festival Sabe a Quindío, quien visitó u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82128" y="2872915"/>
            <a:ext cx="6039299" cy="10736532"/>
          </a:xfrm>
          <a:prstGeom prst="rect">
            <a:avLst/>
          </a:prstGeom>
        </p:spPr>
      </p:pic>
      <p:sp>
        <p:nvSpPr>
          <p:cNvPr id="10" name="Rectángulo redondeado"/>
          <p:cNvSpPr/>
          <p:nvPr/>
        </p:nvSpPr>
        <p:spPr>
          <a:xfrm>
            <a:off x="17389519" y="1443789"/>
            <a:ext cx="874418" cy="282735"/>
          </a:xfrm>
          <a:prstGeom prst="roundRect">
            <a:avLst>
              <a:gd name="adj" fmla="val 18224"/>
            </a:avLst>
          </a:prstGeom>
          <a:solidFill>
            <a:srgbClr val="3D06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38368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redondeado"/>
          <p:cNvSpPr/>
          <p:nvPr/>
        </p:nvSpPr>
        <p:spPr>
          <a:xfrm>
            <a:off x="1677805" y="2257852"/>
            <a:ext cx="9006521" cy="1270001"/>
          </a:xfrm>
          <a:prstGeom prst="roundRect">
            <a:avLst>
              <a:gd name="adj" fmla="val 25105"/>
            </a:avLst>
          </a:prstGeom>
          <a:solidFill>
            <a:srgbClr val="471C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" name="CuadroTexto 7"/>
          <p:cNvSpPr txBox="1"/>
          <p:nvPr/>
        </p:nvSpPr>
        <p:spPr>
          <a:xfrm rot="21586677">
            <a:off x="1834590" y="2359870"/>
            <a:ext cx="8665006" cy="106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5100">
                <a:solidFill>
                  <a:schemeClr val="accent4">
                    <a:hueOff val="-476017"/>
                    <a:lumOff val="-10042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dirty="0"/>
              <a:t>PREMIO RESTAURANTE</a:t>
            </a:r>
            <a:endParaRPr dirty="0"/>
          </a:p>
        </p:txBody>
      </p:sp>
      <p:sp>
        <p:nvSpPr>
          <p:cNvPr id="2" name="Rectángulo 1"/>
          <p:cNvSpPr/>
          <p:nvPr/>
        </p:nvSpPr>
        <p:spPr>
          <a:xfrm>
            <a:off x="2079841" y="4297342"/>
            <a:ext cx="20584216" cy="8619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dirty="0">
                <a:latin typeface="Uni Neue Heavy" pitchFamily="50" charset="0"/>
              </a:rPr>
              <a:t>Se premiará el restaurante que reciba mayor número de menciones en la red social INSTAGRAM, siempre que estas provengan de cuentas diferentes.</a:t>
            </a:r>
          </a:p>
          <a:p>
            <a:r>
              <a:rPr lang="es-CO" sz="3600" dirty="0">
                <a:latin typeface="Uni Neue Heavy" pitchFamily="50" charset="0"/>
              </a:rPr>
              <a:t>Nota: La mención será válida siempre y cuando el consumidor cumpla con los requisitos</a:t>
            </a:r>
          </a:p>
          <a:p>
            <a:r>
              <a:rPr lang="es-CO" sz="3600" dirty="0">
                <a:latin typeface="Uni Neue Heavy" pitchFamily="50" charset="0"/>
              </a:rPr>
              <a:t>previamente indicados.</a:t>
            </a:r>
          </a:p>
          <a:p>
            <a:r>
              <a:rPr lang="es-CO" sz="3600" dirty="0">
                <a:latin typeface="Uni Neue Heavy" pitchFamily="50" charset="0"/>
              </a:rPr>
              <a:t>El premio a entregar será:</a:t>
            </a:r>
          </a:p>
          <a:p>
            <a:r>
              <a:rPr lang="es-CO" sz="3600" dirty="0">
                <a:latin typeface="Uni Neue Heavy" pitchFamily="50" charset="0"/>
              </a:rPr>
              <a:t>- $1 ́600.000 en tarjeta prepago</a:t>
            </a:r>
          </a:p>
          <a:p>
            <a:r>
              <a:rPr lang="es-CO" sz="3600" dirty="0">
                <a:latin typeface="Uni Neue Heavy" pitchFamily="50" charset="0"/>
              </a:rPr>
              <a:t>- 1 Publirreportaje en Periódico regional e institucional</a:t>
            </a:r>
          </a:p>
          <a:p>
            <a:r>
              <a:rPr lang="es-CO" sz="3600" dirty="0">
                <a:latin typeface="Uni Neue Heavy" pitchFamily="50" charset="0"/>
              </a:rPr>
              <a:t>- 1 entrevista Radial en emisora radial</a:t>
            </a:r>
          </a:p>
          <a:p>
            <a:r>
              <a:rPr lang="es-CO" sz="3600" dirty="0">
                <a:latin typeface="Uni Neue Heavy" pitchFamily="50" charset="0"/>
              </a:rPr>
              <a:t>- 1 video promocional su negocio</a:t>
            </a:r>
          </a:p>
        </p:txBody>
      </p:sp>
      <p:sp>
        <p:nvSpPr>
          <p:cNvPr id="11" name="Rectángulo redondeado"/>
          <p:cNvSpPr/>
          <p:nvPr/>
        </p:nvSpPr>
        <p:spPr>
          <a:xfrm>
            <a:off x="2079841" y="8791863"/>
            <a:ext cx="6747431" cy="1147444"/>
          </a:xfrm>
          <a:prstGeom prst="roundRect">
            <a:avLst>
              <a:gd name="adj" fmla="val 27786"/>
            </a:avLst>
          </a:prstGeom>
          <a:solidFill>
            <a:srgbClr val="9DDF4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4" name="CuadroTexto 11"/>
          <p:cNvSpPr txBox="1"/>
          <p:nvPr/>
        </p:nvSpPr>
        <p:spPr>
          <a:xfrm rot="21586677">
            <a:off x="2233022" y="9086444"/>
            <a:ext cx="6463846" cy="480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 defTabSz="914400">
              <a:lnSpc>
                <a:spcPct val="70000"/>
              </a:lnSpc>
              <a:spcBef>
                <a:spcPts val="0"/>
              </a:spcBef>
              <a:defRPr sz="3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Uni Neue Heavy"/>
                <a:ea typeface="Uni Neue Heavy"/>
                <a:cs typeface="Uni Neue Heavy"/>
                <a:sym typeface="Uni Neue Heavy"/>
              </a:defRPr>
            </a:lvl1pPr>
          </a:lstStyle>
          <a:p>
            <a:r>
              <a:rPr lang="es-ES" sz="3600" dirty="0"/>
              <a:t>$1´650.000 para el restaurante</a:t>
            </a:r>
            <a:endParaRPr sz="3600" dirty="0"/>
          </a:p>
        </p:txBody>
      </p:sp>
      <p:sp>
        <p:nvSpPr>
          <p:cNvPr id="7" name="Rectángulo redondeado"/>
          <p:cNvSpPr/>
          <p:nvPr/>
        </p:nvSpPr>
        <p:spPr>
          <a:xfrm>
            <a:off x="17389519" y="1443789"/>
            <a:ext cx="874418" cy="282735"/>
          </a:xfrm>
          <a:prstGeom prst="roundRect">
            <a:avLst>
              <a:gd name="adj" fmla="val 18224"/>
            </a:avLst>
          </a:prstGeom>
          <a:solidFill>
            <a:srgbClr val="3D06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989449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35"/>
          <a:stretch/>
        </p:blipFill>
        <p:spPr>
          <a:xfrm>
            <a:off x="100148" y="0"/>
            <a:ext cx="4628607" cy="1388436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44"/>
          <a:stretch/>
        </p:blipFill>
        <p:spPr>
          <a:xfrm>
            <a:off x="17438915" y="0"/>
            <a:ext cx="7306491" cy="1388436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576" y="0"/>
            <a:ext cx="18941143" cy="1388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4609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4691</TotalTime>
  <Words>747</Words>
  <Application>Microsoft Macintosh PowerPoint</Application>
  <PresentationFormat>Personalizado</PresentationFormat>
  <Paragraphs>153</Paragraphs>
  <Slides>22</Slides>
  <Notes>4</Notes>
  <HiddenSlides>0</HiddenSlides>
  <MMClips>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0" baseType="lpstr">
      <vt:lpstr>Arial</vt:lpstr>
      <vt:lpstr>Helvetica Neue</vt:lpstr>
      <vt:lpstr>Helvetica Neue Medium</vt:lpstr>
      <vt:lpstr>Uni Neue Black</vt:lpstr>
      <vt:lpstr>Uni Neue Bold</vt:lpstr>
      <vt:lpstr>Uni Neue Heavy</vt:lpstr>
      <vt:lpstr>Uni Neue Regular</vt:lpstr>
      <vt:lpstr>21_BasicWhite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Ganador por segundo  año consecutivo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Comunicaciones</dc:creator>
  <cp:lastModifiedBy>mc lh</cp:lastModifiedBy>
  <cp:revision>81</cp:revision>
  <dcterms:modified xsi:type="dcterms:W3CDTF">2026-10-23T13:28:52Z</dcterms:modified>
</cp:coreProperties>
</file>